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sldIdLst>
    <p:sldId id="262" r:id="rId2"/>
    <p:sldId id="263" r:id="rId3"/>
    <p:sldId id="273" r:id="rId4"/>
    <p:sldId id="280" r:id="rId5"/>
    <p:sldId id="270" r:id="rId6"/>
    <p:sldId id="272" r:id="rId7"/>
    <p:sldId id="274" r:id="rId8"/>
    <p:sldId id="271" r:id="rId9"/>
    <p:sldId id="297" r:id="rId10"/>
    <p:sldId id="285" r:id="rId11"/>
    <p:sldId id="284" r:id="rId12"/>
    <p:sldId id="264" r:id="rId13"/>
    <p:sldId id="276" r:id="rId14"/>
    <p:sldId id="281" r:id="rId15"/>
    <p:sldId id="282" r:id="rId16"/>
    <p:sldId id="277" r:id="rId17"/>
    <p:sldId id="278" r:id="rId18"/>
    <p:sldId id="279" r:id="rId19"/>
    <p:sldId id="283" r:id="rId20"/>
    <p:sldId id="298" r:id="rId21"/>
    <p:sldId id="289" r:id="rId22"/>
    <p:sldId id="288" r:id="rId23"/>
    <p:sldId id="286" r:id="rId24"/>
    <p:sldId id="287" r:id="rId25"/>
    <p:sldId id="266" r:id="rId26"/>
    <p:sldId id="290" r:id="rId27"/>
    <p:sldId id="291" r:id="rId28"/>
    <p:sldId id="292" r:id="rId29"/>
    <p:sldId id="275" r:id="rId30"/>
    <p:sldId id="293" r:id="rId31"/>
    <p:sldId id="294" r:id="rId32"/>
    <p:sldId id="295" r:id="rId33"/>
    <p:sldId id="300" r:id="rId34"/>
    <p:sldId id="269" r:id="rId35"/>
  </p:sldIdLst>
  <p:sldSz cx="12192000" cy="6858000"/>
  <p:notesSz cx="6858000" cy="9144000"/>
  <p:defaultTextStyle>
    <a:defPPr>
      <a:defRPr lang="en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  <a:srgbClr val="FFFFFF"/>
    <a:srgbClr val="CDDAEC"/>
    <a:srgbClr val="D2DDEE"/>
    <a:srgbClr val="D6E1EF"/>
    <a:srgbClr val="C0CEE6"/>
    <a:srgbClr val="C5D3E8"/>
    <a:srgbClr val="D4DFEE"/>
    <a:srgbClr val="C3D1E8"/>
    <a:srgbClr val="D5E0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48" autoAdjust="0"/>
    <p:restoredTop sz="94681"/>
  </p:normalViewPr>
  <p:slideViewPr>
    <p:cSldViewPr snapToGrid="0">
      <p:cViewPr varScale="1">
        <p:scale>
          <a:sx n="81" d="100"/>
          <a:sy n="81" d="100"/>
        </p:scale>
        <p:origin x="590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Munka1!$B$1</c:f>
              <c:strCache>
                <c:ptCount val="1"/>
                <c:pt idx="0">
                  <c:v>érték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4A1-4869-800B-2D21D410FBF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4A1-4869-800B-2D21D410FBF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C4A0-4C68-B923-A483E14ED37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4A0-4C68-B923-A483E14ED378}"/>
              </c:ext>
            </c:extLst>
          </c:dPt>
          <c:dLbls>
            <c:dLbl>
              <c:idx val="2"/>
              <c:layout>
                <c:manualLayout>
                  <c:x val="-1.8614640081818727E-2"/>
                  <c:y val="-3.5323929330287831E-18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4A0-4C68-B923-A483E14ED378}"/>
                </c:ext>
              </c:extLst>
            </c:dLbl>
            <c:dLbl>
              <c:idx val="3"/>
              <c:layout>
                <c:manualLayout>
                  <c:x val="1.0023267736363931E-2"/>
                  <c:y val="9.2485537907782862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4A0-4C68-B923-A483E14ED37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o-R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Munka1!$A$2:$A$5</c:f>
              <c:strCache>
                <c:ptCount val="4"/>
                <c:pt idx="0">
                  <c:v>román</c:v>
                </c:pt>
                <c:pt idx="1">
                  <c:v>magyar</c:v>
                </c:pt>
                <c:pt idx="2">
                  <c:v>cigány</c:v>
                </c:pt>
                <c:pt idx="3">
                  <c:v>zsidó</c:v>
                </c:pt>
              </c:strCache>
            </c:strRef>
          </c:cat>
          <c:val>
            <c:numRef>
              <c:f>Munka1!$B$2:$B$5</c:f>
              <c:numCache>
                <c:formatCode>0.00%</c:formatCode>
                <c:ptCount val="4"/>
                <c:pt idx="0">
                  <c:v>0.57020000000000004</c:v>
                </c:pt>
                <c:pt idx="1">
                  <c:v>0.38329999999999997</c:v>
                </c:pt>
                <c:pt idx="2">
                  <c:v>4.0399999999999998E-2</c:v>
                </c:pt>
                <c:pt idx="3">
                  <c:v>5.8999999999999999E-3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A0-4C68-B923-A483E14ED37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9137887354480813"/>
          <c:y val="0.83588016495924444"/>
          <c:w val="0.37858107735583713"/>
          <c:h val="0.1456227274591989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o-R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o-R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Munka1!$B$1</c:f>
              <c:strCache>
                <c:ptCount val="1"/>
                <c:pt idx="0">
                  <c:v>érték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18D-4C25-8507-0B66C14E88D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18D-4C25-8507-0B66C14E88D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18D-4C25-8507-0B66C14E88D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o-R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Munka1!$A$2:$A$4</c:f>
              <c:strCache>
                <c:ptCount val="3"/>
                <c:pt idx="0">
                  <c:v>magyar</c:v>
                </c:pt>
                <c:pt idx="1">
                  <c:v>román</c:v>
                </c:pt>
                <c:pt idx="2">
                  <c:v>cigány</c:v>
                </c:pt>
              </c:strCache>
            </c:strRef>
          </c:cat>
          <c:val>
            <c:numRef>
              <c:f>Munka1!$B$2:$B$4</c:f>
              <c:numCache>
                <c:formatCode>0.00%</c:formatCode>
                <c:ptCount val="3"/>
                <c:pt idx="0">
                  <c:v>0.39900000000000002</c:v>
                </c:pt>
                <c:pt idx="1">
                  <c:v>0.47899999999999998</c:v>
                </c:pt>
                <c:pt idx="2">
                  <c:v>0.12620000000000001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D7-4A44-AC7F-FB9C948287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o-R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o-R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Munka1!$B$1</c:f>
              <c:strCache>
                <c:ptCount val="1"/>
                <c:pt idx="0">
                  <c:v>érték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F9D5-460A-A5BC-F558726E68F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D89-4B45-8AE3-CB9F49D54FD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9D5-460A-A5BC-F558726E68F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o-R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Munka1!$A$2:$A$4</c:f>
              <c:strCache>
                <c:ptCount val="3"/>
                <c:pt idx="0">
                  <c:v>magyar</c:v>
                </c:pt>
                <c:pt idx="1">
                  <c:v>román</c:v>
                </c:pt>
                <c:pt idx="2">
                  <c:v>roma</c:v>
                </c:pt>
              </c:strCache>
            </c:strRef>
          </c:cat>
          <c:val>
            <c:numRef>
              <c:f>Munka1!$B$2:$B$4</c:f>
              <c:numCache>
                <c:formatCode>0%</c:formatCode>
                <c:ptCount val="3"/>
                <c:pt idx="0" formatCode="0.00%">
                  <c:v>0.33</c:v>
                </c:pt>
                <c:pt idx="1">
                  <c:v>0.34</c:v>
                </c:pt>
                <c:pt idx="2">
                  <c:v>0.33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D5-460A-A5BC-F558726E68F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5175821111689689"/>
          <c:y val="0.14181447098312891"/>
          <c:w val="0.23962917379816442"/>
          <c:h val="0.472450156644895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o-R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o-R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Munka1!$B$1</c:f>
              <c:strCache>
                <c:ptCount val="1"/>
                <c:pt idx="0">
                  <c:v>férfi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Munka1!$A$2:$A$6</c:f>
              <c:strCache>
                <c:ptCount val="5"/>
                <c:pt idx="0">
                  <c:v>14 évnél fiatalabb</c:v>
                </c:pt>
                <c:pt idx="1">
                  <c:v>15-29 év</c:v>
                </c:pt>
                <c:pt idx="2">
                  <c:v>30-49 év</c:v>
                </c:pt>
                <c:pt idx="3">
                  <c:v>50-74</c:v>
                </c:pt>
                <c:pt idx="4">
                  <c:v>75-90</c:v>
                </c:pt>
              </c:strCache>
            </c:strRef>
          </c:cat>
          <c:val>
            <c:numRef>
              <c:f>Munka1!$B$2:$B$6</c:f>
              <c:numCache>
                <c:formatCode>General</c:formatCode>
                <c:ptCount val="5"/>
                <c:pt idx="0">
                  <c:v>2</c:v>
                </c:pt>
                <c:pt idx="1">
                  <c:v>5</c:v>
                </c:pt>
                <c:pt idx="2">
                  <c:v>7</c:v>
                </c:pt>
                <c:pt idx="3">
                  <c:v>3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79-4DB0-AE45-E521B5FFB2BE}"/>
            </c:ext>
          </c:extLst>
        </c:ser>
        <c:ser>
          <c:idx val="1"/>
          <c:order val="1"/>
          <c:tx>
            <c:strRef>
              <c:f>Munka1!$C$1</c:f>
              <c:strCache>
                <c:ptCount val="1"/>
                <c:pt idx="0">
                  <c:v>nő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Munka1!$A$2:$A$6</c:f>
              <c:strCache>
                <c:ptCount val="5"/>
                <c:pt idx="0">
                  <c:v>14 évnél fiatalabb</c:v>
                </c:pt>
                <c:pt idx="1">
                  <c:v>15-29 év</c:v>
                </c:pt>
                <c:pt idx="2">
                  <c:v>30-49 év</c:v>
                </c:pt>
                <c:pt idx="3">
                  <c:v>50-74</c:v>
                </c:pt>
                <c:pt idx="4">
                  <c:v>75-90</c:v>
                </c:pt>
              </c:strCache>
            </c:strRef>
          </c:cat>
          <c:val>
            <c:numRef>
              <c:f>Munka1!$C$2:$C$6</c:f>
              <c:numCache>
                <c:formatCode>General</c:formatCode>
                <c:ptCount val="5"/>
                <c:pt idx="0">
                  <c:v>6</c:v>
                </c:pt>
                <c:pt idx="1">
                  <c:v>5</c:v>
                </c:pt>
                <c:pt idx="2">
                  <c:v>5</c:v>
                </c:pt>
                <c:pt idx="3">
                  <c:v>2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79-4DB0-AE45-E521B5FFB2BE}"/>
            </c:ext>
          </c:extLst>
        </c:ser>
        <c:ser>
          <c:idx val="2"/>
          <c:order val="2"/>
          <c:tx>
            <c:strRef>
              <c:f>Munka1!$D$1</c:f>
              <c:strCache>
                <c:ptCount val="1"/>
                <c:pt idx="0">
                  <c:v>3. adatsor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Munka1!$A$2:$A$6</c:f>
              <c:strCache>
                <c:ptCount val="5"/>
                <c:pt idx="0">
                  <c:v>14 évnél fiatalabb</c:v>
                </c:pt>
                <c:pt idx="1">
                  <c:v>15-29 év</c:v>
                </c:pt>
                <c:pt idx="2">
                  <c:v>30-49 év</c:v>
                </c:pt>
                <c:pt idx="3">
                  <c:v>50-74</c:v>
                </c:pt>
                <c:pt idx="4">
                  <c:v>75-90</c:v>
                </c:pt>
              </c:strCache>
            </c:strRef>
          </c:cat>
          <c:val>
            <c:numRef>
              <c:f>Munka1!$D$2:$D$6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2-5C79-4DB0-AE45-E521B5FFB2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39431312"/>
        <c:axId val="539430656"/>
      </c:barChart>
      <c:catAx>
        <c:axId val="539431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o-RO"/>
          </a:p>
        </c:txPr>
        <c:crossAx val="539430656"/>
        <c:crosses val="autoZero"/>
        <c:auto val="1"/>
        <c:lblAlgn val="ctr"/>
        <c:lblOffset val="100"/>
        <c:noMultiLvlLbl val="0"/>
      </c:catAx>
      <c:valAx>
        <c:axId val="5394306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o-RO"/>
          </a:p>
        </c:txPr>
        <c:crossAx val="539431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o-R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o-R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Munka1!$B$1</c:f>
              <c:strCache>
                <c:ptCount val="1"/>
                <c:pt idx="0">
                  <c:v>érték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7ECD-4D74-BF01-7CA7C165977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ECD-4D74-BF01-7CA7C165977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364-49EF-884C-411958BFE16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ECD-4D74-BF01-7CA7C165977C}"/>
              </c:ext>
            </c:extLst>
          </c:dPt>
          <c:dLbls>
            <c:dLbl>
              <c:idx val="3"/>
              <c:layout>
                <c:manualLayout>
                  <c:x val="-0.1650485436893204"/>
                  <c:y val="5.4324555884110465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Magyar </a:t>
                    </a:r>
                  </a:p>
                  <a:p>
                    <a:fld id="{3252D414-2864-458F-96BE-E7CCA5B172DA}" type="CATEGORYNAME">
                      <a:rPr lang="en-US" smtClean="0"/>
                      <a:pPr/>
                      <a:t>[KATEGÓRIA NEVE]</a:t>
                    </a:fld>
                    <a:r>
                      <a:rPr lang="en-US" baseline="0" dirty="0"/>
                      <a:t>
</a:t>
                    </a:r>
                    <a:fld id="{D52ABF65-9A9C-4570-8F92-077DC7A37595}" type="PERCENTAGE">
                      <a:rPr lang="en-US" baseline="0"/>
                      <a:pPr/>
                      <a:t>[SZÁZALÉK]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510729848089377"/>
                      <c:h val="0.1348283019575756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ECD-4D74-BF01-7CA7C165977C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o-RO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Munka1!$A$2:$A$5</c:f>
              <c:strCache>
                <c:ptCount val="4"/>
                <c:pt idx="0">
                  <c:v>román</c:v>
                </c:pt>
                <c:pt idx="1">
                  <c:v>roma</c:v>
                </c:pt>
                <c:pt idx="2">
                  <c:v>magyar</c:v>
                </c:pt>
                <c:pt idx="3">
                  <c:v>magyar adatközlők</c:v>
                </c:pt>
              </c:strCache>
            </c:strRef>
          </c:cat>
          <c:val>
            <c:numRef>
              <c:f>Munka1!$B$2:$B$5</c:f>
              <c:numCache>
                <c:formatCode>0.00%</c:formatCode>
                <c:ptCount val="4"/>
                <c:pt idx="0">
                  <c:v>0.33300000000000002</c:v>
                </c:pt>
                <c:pt idx="1">
                  <c:v>0.33300000000000002</c:v>
                </c:pt>
                <c:pt idx="2" formatCode="0%">
                  <c:v>0.3</c:v>
                </c:pt>
                <c:pt idx="3">
                  <c:v>3.3000000000000002E-2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CD-4D74-BF01-7CA7C16597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o-R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o-R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Munka1!$B$1</c:f>
              <c:strCache>
                <c:ptCount val="1"/>
                <c:pt idx="0">
                  <c:v>férfi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Munka1!$A$2:$A$6</c:f>
              <c:strCache>
                <c:ptCount val="5"/>
                <c:pt idx="0">
                  <c:v>14 éves korig</c:v>
                </c:pt>
                <c:pt idx="1">
                  <c:v>15-29 év</c:v>
                </c:pt>
                <c:pt idx="2">
                  <c:v>30-49 év</c:v>
                </c:pt>
                <c:pt idx="3">
                  <c:v>50-75 év</c:v>
                </c:pt>
                <c:pt idx="4">
                  <c:v>76-90 év</c:v>
                </c:pt>
              </c:strCache>
            </c:strRef>
          </c:cat>
          <c:val>
            <c:numRef>
              <c:f>Munka1!$B$2:$B$6</c:f>
              <c:numCache>
                <c:formatCode>0%</c:formatCode>
                <c:ptCount val="5"/>
                <c:pt idx="0" formatCode="0.00%">
                  <c:v>0.25</c:v>
                </c:pt>
                <c:pt idx="1">
                  <c:v>0.4</c:v>
                </c:pt>
                <c:pt idx="2">
                  <c:v>0.6</c:v>
                </c:pt>
                <c:pt idx="3">
                  <c:v>0.7</c:v>
                </c:pt>
                <c:pt idx="4">
                  <c:v>0.98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B2-4A67-BDC0-B4AB7D1C5DCE}"/>
            </c:ext>
          </c:extLst>
        </c:ser>
        <c:ser>
          <c:idx val="1"/>
          <c:order val="1"/>
          <c:tx>
            <c:strRef>
              <c:f>Munka1!$C$1</c:f>
              <c:strCache>
                <c:ptCount val="1"/>
                <c:pt idx="0">
                  <c:v>nő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Munka1!$A$2:$A$6</c:f>
              <c:strCache>
                <c:ptCount val="5"/>
                <c:pt idx="0">
                  <c:v>14 éves korig</c:v>
                </c:pt>
                <c:pt idx="1">
                  <c:v>15-29 év</c:v>
                </c:pt>
                <c:pt idx="2">
                  <c:v>30-49 év</c:v>
                </c:pt>
                <c:pt idx="3">
                  <c:v>50-75 év</c:v>
                </c:pt>
                <c:pt idx="4">
                  <c:v>76-90 év</c:v>
                </c:pt>
              </c:strCache>
            </c:strRef>
          </c:cat>
          <c:val>
            <c:numRef>
              <c:f>Munka1!$C$2:$C$6</c:f>
              <c:numCache>
                <c:formatCode>0%</c:formatCode>
                <c:ptCount val="5"/>
                <c:pt idx="0" formatCode="0.00%">
                  <c:v>0.25</c:v>
                </c:pt>
                <c:pt idx="1">
                  <c:v>0.38</c:v>
                </c:pt>
                <c:pt idx="2">
                  <c:v>0.5</c:v>
                </c:pt>
                <c:pt idx="3">
                  <c:v>0.6</c:v>
                </c:pt>
                <c:pt idx="4">
                  <c:v>0.95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1B2-4A67-BDC0-B4AB7D1C5D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50956288"/>
        <c:axId val="750957272"/>
      </c:barChart>
      <c:catAx>
        <c:axId val="750956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o-RO"/>
          </a:p>
        </c:txPr>
        <c:crossAx val="750957272"/>
        <c:crosses val="autoZero"/>
        <c:auto val="1"/>
        <c:lblAlgn val="ctr"/>
        <c:lblOffset val="100"/>
        <c:noMultiLvlLbl val="0"/>
      </c:catAx>
      <c:valAx>
        <c:axId val="750957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o-RO"/>
          </a:p>
        </c:txPr>
        <c:crossAx val="750956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o-R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o-R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H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546BC0-2B8C-EF4B-B7DA-4CACB817C4A0}" type="datetimeFigureOut">
              <a:rPr lang="en-HU" smtClean="0"/>
              <a:t>09/01/2026</a:t>
            </a:fld>
            <a:endParaRPr lang="en-H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H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E03671-B024-8043-885A-02868F5871B0}" type="slidenum">
              <a:rPr lang="en-HU" smtClean="0"/>
              <a:t>‹#›</a:t>
            </a:fld>
            <a:endParaRPr lang="en-HU"/>
          </a:p>
        </p:txBody>
      </p:sp>
    </p:spTree>
    <p:extLst>
      <p:ext uri="{BB962C8B-B14F-4D97-AF65-F5344CB8AC3E}">
        <p14:creationId xmlns:p14="http://schemas.microsoft.com/office/powerpoint/2010/main" val="2174517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855FF-06BC-7F0D-C36F-DBC2E4A3576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71336" y="753979"/>
            <a:ext cx="8642686" cy="2755984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GB" dirty="0" err="1"/>
              <a:t>Előadás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címe</a:t>
            </a:r>
            <a:endParaRPr lang="en-H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ACAF1A-3730-EBE4-9C34-60B0EED3D5C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1335" y="3835298"/>
            <a:ext cx="8550442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Előadó</a:t>
            </a:r>
            <a:r>
              <a:rPr lang="en-GB" dirty="0"/>
              <a:t> neve, </a:t>
            </a:r>
            <a:r>
              <a:rPr lang="en-GB" dirty="0" err="1"/>
              <a:t>funkció</a:t>
            </a:r>
            <a:r>
              <a:rPr lang="en-GB" dirty="0"/>
              <a:t>, </a:t>
            </a:r>
            <a:r>
              <a:rPr lang="en-GB" dirty="0" err="1"/>
              <a:t>intézmény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081DF8-8035-B6AD-BD4E-8C8E87F60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2026. 08. ??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224231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0B6DF-B7BD-A865-1CD0-3980B9B812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err="1"/>
              <a:t>Belső</a:t>
            </a:r>
            <a:r>
              <a:rPr lang="en-GB" dirty="0"/>
              <a:t> </a:t>
            </a:r>
            <a:r>
              <a:rPr lang="en-GB" dirty="0" err="1"/>
              <a:t>dia</a:t>
            </a:r>
            <a:r>
              <a:rPr lang="en-GB" dirty="0"/>
              <a:t> (1) </a:t>
            </a:r>
            <a:r>
              <a:rPr lang="en-GB" dirty="0" err="1"/>
              <a:t>címe</a:t>
            </a:r>
            <a:endParaRPr lang="en-H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04C5BF-48D8-C264-087A-1A9DB7FA946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269981" y="1879707"/>
            <a:ext cx="8869442" cy="4120039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do </a:t>
            </a:r>
            <a:r>
              <a:rPr lang="en-GB" dirty="0" err="1"/>
              <a:t>eiusmod</a:t>
            </a:r>
            <a:r>
              <a:rPr lang="en-GB" dirty="0"/>
              <a:t> </a:t>
            </a:r>
            <a:r>
              <a:rPr lang="en-GB" dirty="0" err="1"/>
              <a:t>tempor</a:t>
            </a:r>
            <a:r>
              <a:rPr lang="en-GB" dirty="0"/>
              <a:t> </a:t>
            </a:r>
            <a:r>
              <a:rPr lang="en-GB" dirty="0" err="1"/>
              <a:t>incididunt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labore et dolore magna </a:t>
            </a:r>
            <a:r>
              <a:rPr lang="en-GB" dirty="0" err="1"/>
              <a:t>aliqua</a:t>
            </a:r>
            <a:r>
              <a:rPr lang="en-GB" dirty="0"/>
              <a:t>. Ut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exercitation </a:t>
            </a:r>
            <a:r>
              <a:rPr lang="en-GB" dirty="0" err="1"/>
              <a:t>ullamco</a:t>
            </a:r>
            <a:r>
              <a:rPr lang="en-GB" dirty="0"/>
              <a:t> </a:t>
            </a:r>
            <a:r>
              <a:rPr lang="en-GB" dirty="0" err="1"/>
              <a:t>laboris</a:t>
            </a:r>
            <a:r>
              <a:rPr lang="en-GB" dirty="0"/>
              <a:t> nisi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Duis </a:t>
            </a:r>
            <a:r>
              <a:rPr lang="en-GB" dirty="0" err="1"/>
              <a:t>aute</a:t>
            </a:r>
            <a:r>
              <a:rPr lang="en-GB" dirty="0"/>
              <a:t> </a:t>
            </a:r>
            <a:r>
              <a:rPr lang="en-GB" dirty="0" err="1"/>
              <a:t>irure</a:t>
            </a:r>
            <a:r>
              <a:rPr lang="en-GB" dirty="0"/>
              <a:t> </a:t>
            </a:r>
            <a:r>
              <a:rPr lang="en-GB" dirty="0" err="1"/>
              <a:t>dolor</a:t>
            </a:r>
            <a:r>
              <a:rPr lang="en-GB" dirty="0"/>
              <a:t> in </a:t>
            </a:r>
            <a:r>
              <a:rPr lang="en-GB" dirty="0" err="1"/>
              <a:t>reprehenderit</a:t>
            </a:r>
            <a:r>
              <a:rPr lang="en-GB" dirty="0"/>
              <a:t> in </a:t>
            </a:r>
            <a:r>
              <a:rPr lang="en-GB" dirty="0" err="1"/>
              <a:t>voluptate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esse</a:t>
            </a:r>
            <a:r>
              <a:rPr lang="en-GB" dirty="0"/>
              <a:t> </a:t>
            </a:r>
            <a:r>
              <a:rPr lang="en-GB" dirty="0" err="1"/>
              <a:t>cillum</a:t>
            </a:r>
            <a:r>
              <a:rPr lang="en-GB" dirty="0"/>
              <a:t> dolore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fugiat</a:t>
            </a:r>
            <a:r>
              <a:rPr lang="en-GB" dirty="0"/>
              <a:t> </a:t>
            </a:r>
            <a:r>
              <a:rPr lang="en-GB" dirty="0" err="1"/>
              <a:t>nulla</a:t>
            </a:r>
            <a:r>
              <a:rPr lang="en-GB" dirty="0"/>
              <a:t> </a:t>
            </a:r>
            <a:r>
              <a:rPr lang="en-GB" dirty="0" err="1"/>
              <a:t>pariatur</a:t>
            </a:r>
            <a:r>
              <a:rPr lang="en-GB" dirty="0"/>
              <a:t>. </a:t>
            </a:r>
            <a:r>
              <a:rPr lang="en-GB" dirty="0" err="1"/>
              <a:t>Excepteur</a:t>
            </a:r>
            <a:r>
              <a:rPr lang="en-GB" dirty="0"/>
              <a:t> </a:t>
            </a:r>
            <a:r>
              <a:rPr lang="en-GB" dirty="0" err="1"/>
              <a:t>sint</a:t>
            </a:r>
            <a:r>
              <a:rPr lang="en-GB" dirty="0"/>
              <a:t> </a:t>
            </a:r>
            <a:r>
              <a:rPr lang="en-GB" dirty="0" err="1"/>
              <a:t>occaecat</a:t>
            </a:r>
            <a:r>
              <a:rPr lang="en-GB" dirty="0"/>
              <a:t> </a:t>
            </a:r>
            <a:r>
              <a:rPr lang="en-GB" dirty="0" err="1"/>
              <a:t>cupidatat</a:t>
            </a:r>
            <a:r>
              <a:rPr lang="en-GB" dirty="0"/>
              <a:t> non </a:t>
            </a:r>
            <a:r>
              <a:rPr lang="en-GB" dirty="0" err="1"/>
              <a:t>proident</a:t>
            </a:r>
            <a:r>
              <a:rPr lang="en-GB" dirty="0"/>
              <a:t>, sunt in culpa qui </a:t>
            </a:r>
            <a:r>
              <a:rPr lang="en-GB" dirty="0" err="1"/>
              <a:t>officia</a:t>
            </a:r>
            <a:r>
              <a:rPr lang="en-GB" dirty="0"/>
              <a:t> </a:t>
            </a:r>
            <a:r>
              <a:rPr lang="en-GB" dirty="0" err="1"/>
              <a:t>deserunt</a:t>
            </a:r>
            <a:r>
              <a:rPr lang="en-GB" dirty="0"/>
              <a:t> </a:t>
            </a:r>
            <a:r>
              <a:rPr lang="en-GB" dirty="0" err="1"/>
              <a:t>mollit</a:t>
            </a:r>
            <a:r>
              <a:rPr lang="en-GB" dirty="0"/>
              <a:t> </a:t>
            </a:r>
            <a:r>
              <a:rPr lang="en-GB" dirty="0" err="1"/>
              <a:t>anim</a:t>
            </a:r>
            <a:r>
              <a:rPr lang="en-GB" dirty="0"/>
              <a:t> id </a:t>
            </a:r>
            <a:r>
              <a:rPr lang="en-GB" dirty="0" err="1"/>
              <a:t>est</a:t>
            </a:r>
            <a:r>
              <a:rPr lang="en-GB" dirty="0"/>
              <a:t> </a:t>
            </a:r>
            <a:r>
              <a:rPr lang="en-GB" dirty="0" err="1"/>
              <a:t>laborum</a:t>
            </a:r>
            <a:r>
              <a:rPr lang="en-GB" dirty="0"/>
              <a:t>.</a:t>
            </a:r>
          </a:p>
          <a:p>
            <a:pPr lvl="0"/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3AA56C7-661F-DC3E-F320-5C7F8629D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2026. 08. ??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4032999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0B6DF-B7BD-A865-1CD0-3980B9B812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1901" y="432517"/>
            <a:ext cx="9202332" cy="1250850"/>
          </a:xfrm>
        </p:spPr>
        <p:txBody>
          <a:bodyPr/>
          <a:lstStyle/>
          <a:p>
            <a:r>
              <a:rPr lang="en-GB" dirty="0" err="1"/>
              <a:t>Belső</a:t>
            </a:r>
            <a:r>
              <a:rPr lang="en-GB" dirty="0"/>
              <a:t> </a:t>
            </a:r>
            <a:r>
              <a:rPr lang="en-GB" dirty="0" err="1"/>
              <a:t>dia</a:t>
            </a:r>
            <a:r>
              <a:rPr lang="en-GB" dirty="0"/>
              <a:t> (2) </a:t>
            </a:r>
            <a:r>
              <a:rPr lang="en-GB" dirty="0" err="1"/>
              <a:t>címe</a:t>
            </a:r>
            <a:endParaRPr lang="en-H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04C5BF-48D8-C264-087A-1A9DB7FA946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1" y="1879708"/>
            <a:ext cx="9156032" cy="4212174"/>
          </a:xfrm>
        </p:spPr>
        <p:txBody>
          <a:bodyPr/>
          <a:lstStyle>
            <a:lvl1pPr marL="685800" indent="-457200">
              <a:buFont typeface="Arial" panose="020B0604020202020204" pitchFamily="34" charset="0"/>
              <a:buChar char="•"/>
              <a:defRPr/>
            </a:lvl1pPr>
            <a:lvl2pPr marL="45720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lvl2pPr>
          </a:lstStyle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GB" dirty="0"/>
              <a:t>Ut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endParaRPr lang="en-GB" dirty="0"/>
          </a:p>
          <a:p>
            <a:pPr marL="685800" lvl="1" indent="-22860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65000"/>
              <a:buFont typeface="Courier New"/>
              <a:buChar char="o"/>
            </a:pPr>
            <a:r>
              <a:rPr lang="en-GB" dirty="0" err="1"/>
              <a:t>Excepteur</a:t>
            </a:r>
            <a:r>
              <a:rPr lang="en-GB" dirty="0"/>
              <a:t> </a:t>
            </a:r>
            <a:r>
              <a:rPr lang="en-GB" dirty="0" err="1"/>
              <a:t>sint</a:t>
            </a:r>
            <a:r>
              <a:rPr lang="en-GB" dirty="0"/>
              <a:t> </a:t>
            </a:r>
            <a:r>
              <a:rPr lang="en-GB" dirty="0" err="1"/>
              <a:t>occaecat</a:t>
            </a:r>
            <a:r>
              <a:rPr lang="en-GB" dirty="0"/>
              <a:t> </a:t>
            </a:r>
            <a:r>
              <a:rPr lang="en-GB" dirty="0" err="1"/>
              <a:t>cupidatat</a:t>
            </a:r>
            <a:r>
              <a:rPr lang="en-GB" dirty="0"/>
              <a:t> non </a:t>
            </a:r>
            <a:r>
              <a:rPr lang="en-GB" dirty="0" err="1"/>
              <a:t>proident</a:t>
            </a:r>
            <a:r>
              <a:rPr lang="en-GB" dirty="0"/>
              <a:t>, sunt in culpa qui </a:t>
            </a:r>
            <a:r>
              <a:rPr lang="en-GB" dirty="0" err="1"/>
              <a:t>officia</a:t>
            </a:r>
            <a:r>
              <a:rPr lang="en-GB" dirty="0"/>
              <a:t> </a:t>
            </a:r>
            <a:r>
              <a:rPr lang="en-GB" dirty="0" err="1"/>
              <a:t>deserunt</a:t>
            </a:r>
            <a:r>
              <a:rPr lang="en-GB" dirty="0"/>
              <a:t> </a:t>
            </a:r>
            <a:r>
              <a:rPr lang="en-GB" dirty="0" err="1"/>
              <a:t>mollit</a:t>
            </a:r>
            <a:r>
              <a:rPr lang="en-GB" dirty="0"/>
              <a:t> </a:t>
            </a:r>
            <a:r>
              <a:rPr lang="en-GB" dirty="0" err="1"/>
              <a:t>anim</a:t>
            </a:r>
            <a:r>
              <a:rPr lang="en-GB" dirty="0"/>
              <a:t> id </a:t>
            </a:r>
            <a:r>
              <a:rPr lang="en-GB" dirty="0" err="1"/>
              <a:t>est</a:t>
            </a:r>
            <a:r>
              <a:rPr lang="en-GB" dirty="0"/>
              <a:t> </a:t>
            </a:r>
            <a:r>
              <a:rPr lang="en-GB" dirty="0" err="1"/>
              <a:t>laborum</a:t>
            </a:r>
            <a:r>
              <a:rPr lang="en-GB" dirty="0"/>
              <a:t>.</a:t>
            </a:r>
          </a:p>
          <a:p>
            <a:pPr marL="1371600" lvl="2" indent="-22860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65000"/>
              <a:buFont typeface="Courier New"/>
              <a:buChar char="o"/>
            </a:pPr>
            <a:r>
              <a:rPr lang="en-GB" dirty="0" err="1"/>
              <a:t>Excepteur</a:t>
            </a:r>
            <a:r>
              <a:rPr lang="en-GB" dirty="0"/>
              <a:t> </a:t>
            </a:r>
            <a:r>
              <a:rPr lang="en-GB" dirty="0" err="1"/>
              <a:t>sint</a:t>
            </a:r>
            <a:r>
              <a:rPr lang="en-GB" dirty="0"/>
              <a:t> </a:t>
            </a:r>
            <a:r>
              <a:rPr lang="en-GB" dirty="0" err="1"/>
              <a:t>occaecat</a:t>
            </a:r>
            <a:r>
              <a:rPr lang="en-GB" dirty="0"/>
              <a:t> </a:t>
            </a:r>
            <a:r>
              <a:rPr lang="en-GB" dirty="0" err="1"/>
              <a:t>cupidatat</a:t>
            </a:r>
            <a:r>
              <a:rPr lang="en-GB" dirty="0"/>
              <a:t> non </a:t>
            </a:r>
            <a:r>
              <a:rPr lang="en-GB" dirty="0" err="1"/>
              <a:t>proident</a:t>
            </a:r>
            <a:r>
              <a:rPr lang="en-GB" dirty="0"/>
              <a:t>, sunt in culpa qui </a:t>
            </a:r>
            <a:r>
              <a:rPr lang="en-GB" dirty="0" err="1"/>
              <a:t>officia</a:t>
            </a:r>
            <a:r>
              <a:rPr lang="en-GB" dirty="0"/>
              <a:t> </a:t>
            </a:r>
            <a:r>
              <a:rPr lang="en-GB" dirty="0" err="1"/>
              <a:t>deserunt</a:t>
            </a:r>
            <a:r>
              <a:rPr lang="en-GB" dirty="0"/>
              <a:t> </a:t>
            </a:r>
            <a:r>
              <a:rPr lang="en-GB" dirty="0" err="1"/>
              <a:t>mollit</a:t>
            </a:r>
            <a:r>
              <a:rPr lang="en-GB" dirty="0"/>
              <a:t> </a:t>
            </a:r>
            <a:r>
              <a:rPr lang="en-GB" dirty="0" err="1"/>
              <a:t>anim</a:t>
            </a:r>
            <a:r>
              <a:rPr lang="en-GB" dirty="0"/>
              <a:t> id </a:t>
            </a:r>
            <a:r>
              <a:rPr lang="en-GB" dirty="0" err="1"/>
              <a:t>est</a:t>
            </a:r>
            <a:r>
              <a:rPr lang="en-GB" dirty="0"/>
              <a:t> </a:t>
            </a:r>
            <a:r>
              <a:rPr lang="en-GB" dirty="0" err="1"/>
              <a:t>laborum</a:t>
            </a:r>
            <a:r>
              <a:rPr lang="en-GB" dirty="0"/>
              <a:t>.</a:t>
            </a:r>
          </a:p>
          <a:p>
            <a:pPr marL="1371600" marR="0" lvl="2" indent="-22860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65000"/>
              <a:buFont typeface="Courier New"/>
              <a:buChar char="o"/>
              <a:tabLst/>
              <a:defRPr/>
            </a:pPr>
            <a:r>
              <a:rPr lang="en-GB" dirty="0"/>
              <a:t>Ut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endParaRPr lang="en-GB" dirty="0"/>
          </a:p>
          <a:p>
            <a:pPr marL="4572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65000"/>
              <a:buFont typeface="Courier New"/>
              <a:buChar char="o"/>
              <a:tabLst/>
              <a:defRPr/>
            </a:pPr>
            <a:endParaRPr lang="en-GB" dirty="0"/>
          </a:p>
          <a:p>
            <a:pPr marL="685800" lvl="1" indent="-22860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65000"/>
              <a:buFont typeface="Courier New"/>
              <a:buChar char="o"/>
            </a:pPr>
            <a:endParaRPr lang="en-GB" dirty="0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3B132F-7239-8B10-1D28-6582E8671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2026. 08. ??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1236119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9AF897-8F73-A21D-D588-26AE24FAE5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470027"/>
            <a:ext cx="9284368" cy="252445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 dirty="0" err="1"/>
              <a:t>Fejezetelválasztó</a:t>
            </a:r>
            <a:endParaRPr lang="en-H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FDD1F7-5993-C8FA-D321-F834A6C1B8F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122821"/>
            <a:ext cx="9290718" cy="1732547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 err="1"/>
              <a:t>Alcím</a:t>
            </a:r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30B840D-25FB-4B54-B37F-4CC824993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2026. 08. ??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2753780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97EDB1-6E9F-92C2-F45C-C69BC6ED5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2026. 08. ??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3469558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855FF-06BC-7F0D-C36F-DBC2E4A3576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71336" y="753979"/>
            <a:ext cx="8642686" cy="275598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 dirty="0" err="1"/>
              <a:t>Köszönöm</a:t>
            </a:r>
            <a:r>
              <a:rPr lang="en-GB" dirty="0"/>
              <a:t> a </a:t>
            </a:r>
            <a:r>
              <a:rPr lang="en-GB" dirty="0" err="1"/>
              <a:t>figyelmet</a:t>
            </a:r>
            <a:r>
              <a:rPr lang="en-GB" dirty="0"/>
              <a:t>!</a:t>
            </a:r>
            <a:endParaRPr lang="en-H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ACAF1A-3730-EBE4-9C34-60B0EED3D5C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1335" y="3835298"/>
            <a:ext cx="855044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Név</a:t>
            </a:r>
            <a:r>
              <a:rPr lang="en-GB" dirty="0"/>
              <a:t>, e-mail </a:t>
            </a:r>
            <a:r>
              <a:rPr lang="en-GB" dirty="0" err="1"/>
              <a:t>cím</a:t>
            </a:r>
            <a:r>
              <a:rPr lang="en-GB" dirty="0"/>
              <a:t> </a:t>
            </a:r>
            <a:r>
              <a:rPr lang="en-GB" dirty="0" err="1"/>
              <a:t>stb</a:t>
            </a:r>
            <a:r>
              <a:rPr lang="en-GB" dirty="0"/>
              <a:t>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081DF8-8035-B6AD-BD4E-8C8E87F60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2026. 08. ??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3246029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9000">
              <a:srgbClr val="C3D1E8"/>
            </a:gs>
            <a:gs pos="24000">
              <a:schemeClr val="bg1"/>
            </a:gs>
            <a:gs pos="100000">
              <a:srgbClr val="C3D1E8"/>
            </a:gs>
          </a:gsLst>
          <a:path path="rect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DB758D-3F17-5384-06E0-366313AA43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9981" y="1879708"/>
            <a:ext cx="8869442" cy="37510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2F375D4-9B20-AFD4-AF2E-97481070950D}"/>
              </a:ext>
            </a:extLst>
          </p:cNvPr>
          <p:cNvSpPr/>
          <p:nvPr userDrawn="1"/>
        </p:nvSpPr>
        <p:spPr>
          <a:xfrm>
            <a:off x="-4349" y="699786"/>
            <a:ext cx="12192000" cy="696147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4000">
                <a:srgbClr val="D6E1EF"/>
              </a:gs>
              <a:gs pos="100000">
                <a:srgbClr val="CDDAEC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U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CC844AD-BC12-A0CD-0445-317D3B607339}"/>
              </a:ext>
            </a:extLst>
          </p:cNvPr>
          <p:cNvSpPr/>
          <p:nvPr userDrawn="1"/>
        </p:nvSpPr>
        <p:spPr>
          <a:xfrm>
            <a:off x="4349" y="0"/>
            <a:ext cx="12192000" cy="736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U" dirty="0"/>
          </a:p>
        </p:txBody>
      </p:sp>
      <p:pic>
        <p:nvPicPr>
          <p:cNvPr id="8" name="Picture 7" descr="A blue flower on a black background&#10;&#10;Description automatically generated">
            <a:extLst>
              <a:ext uri="{FF2B5EF4-FFF2-40B4-BE49-F238E27FC236}">
                <a16:creationId xmlns:a16="http://schemas.microsoft.com/office/drawing/2014/main" id="{DC9B0A24-055F-E153-B6C6-4CDBCB648AC0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264176" y="15927"/>
            <a:ext cx="1927824" cy="68580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3C05E92-9124-8BF0-42E4-D7E49A9DD7A7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001666" y="0"/>
            <a:ext cx="7200134" cy="754233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4418F9EE-1D30-5AFE-5D59-029FC53E231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2476" y="6251863"/>
            <a:ext cx="1096061" cy="450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7B2FFC2-B748-C63D-7CE2-2A8891266057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7120508" y="6078314"/>
            <a:ext cx="1776329" cy="7338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212B4A-2F32-9026-B545-3EE328795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981" y="432517"/>
            <a:ext cx="8869442" cy="1250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 err="1"/>
              <a:t>Előadás</a:t>
            </a:r>
            <a:r>
              <a:rPr lang="en-GB" dirty="0"/>
              <a:t> </a:t>
            </a:r>
            <a:r>
              <a:rPr lang="en-GB" dirty="0" err="1"/>
              <a:t>címe</a:t>
            </a:r>
            <a:endParaRPr lang="en-HU" dirty="0"/>
          </a:p>
        </p:txBody>
      </p:sp>
      <p:sp>
        <p:nvSpPr>
          <p:cNvPr id="4" name="Date Placeholder 4">
            <a:extLst>
              <a:ext uri="{FF2B5EF4-FFF2-40B4-BE49-F238E27FC236}">
                <a16:creationId xmlns:a16="http://schemas.microsoft.com/office/drawing/2014/main" id="{1F545A00-98DB-A4DC-3933-BECAA947FE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71335" y="627614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hu-HU"/>
              <a:t>2026. 08. ??</a:t>
            </a:r>
            <a:endParaRPr lang="en-HU" dirty="0"/>
          </a:p>
        </p:txBody>
      </p:sp>
      <p:pic>
        <p:nvPicPr>
          <p:cNvPr id="11" name="Picture 10" descr="A logo with text on it&#10;&#10;Description automatically generated">
            <a:extLst>
              <a:ext uri="{FF2B5EF4-FFF2-40B4-BE49-F238E27FC236}">
                <a16:creationId xmlns:a16="http://schemas.microsoft.com/office/drawing/2014/main" id="{EFDDF3B6-1983-2E78-FF4F-4B2F76E5E2DC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6545175" y="6180415"/>
            <a:ext cx="625643" cy="625643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85E6D6-373F-D1B8-BB02-32F03DC220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HU"/>
          </a:p>
        </p:txBody>
      </p:sp>
    </p:spTree>
    <p:extLst>
      <p:ext uri="{BB962C8B-B14F-4D97-AF65-F5344CB8AC3E}">
        <p14:creationId xmlns:p14="http://schemas.microsoft.com/office/powerpoint/2010/main" val="548102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5" r:id="rId5"/>
    <p:sldLayoutId id="2147483662" r:id="rId6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5A7EE1EF-1D9C-D629-2843-5243793E21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pPr algn="ctr"/>
            <a:r>
              <a:rPr lang="hu-HU" dirty="0">
                <a:solidFill>
                  <a:schemeClr val="tx1"/>
                </a:solidFill>
                <a:latin typeface="+mj-lt"/>
                <a:ea typeface="Cambria" panose="02040503050406030204" pitchFamily="18" charset="0"/>
              </a:rPr>
              <a:t>Tamás Csilla</a:t>
            </a:r>
          </a:p>
          <a:p>
            <a:pPr algn="ctr"/>
            <a:r>
              <a:rPr lang="hu-HU" dirty="0">
                <a:solidFill>
                  <a:schemeClr val="tx1"/>
                </a:solidFill>
                <a:latin typeface="+mj-lt"/>
                <a:ea typeface="Cambria" panose="02040503050406030204" pitchFamily="18" charset="0"/>
              </a:rPr>
              <a:t>Tudományos kutató</a:t>
            </a:r>
          </a:p>
          <a:p>
            <a:pPr algn="ctr"/>
            <a:r>
              <a:rPr lang="hu-HU" dirty="0">
                <a:solidFill>
                  <a:schemeClr val="tx1"/>
                </a:solidFill>
                <a:latin typeface="+mj-lt"/>
                <a:ea typeface="Cambria" panose="02040503050406030204" pitchFamily="18" charset="0"/>
              </a:rPr>
              <a:t>MNHP Erdély térségi koordinátor</a:t>
            </a:r>
          </a:p>
          <a:p>
            <a:pPr algn="ctr"/>
            <a:r>
              <a:rPr lang="hu-HU" dirty="0" err="1">
                <a:solidFill>
                  <a:schemeClr val="tx1"/>
                </a:solidFill>
                <a:latin typeface="+mj-lt"/>
                <a:ea typeface="Cambria" panose="02040503050406030204" pitchFamily="18" charset="0"/>
              </a:rPr>
              <a:t>Jakó</a:t>
            </a:r>
            <a:r>
              <a:rPr lang="hu-HU" dirty="0">
                <a:solidFill>
                  <a:schemeClr val="tx1"/>
                </a:solidFill>
                <a:latin typeface="+mj-lt"/>
                <a:ea typeface="Cambria" panose="02040503050406030204" pitchFamily="18" charset="0"/>
              </a:rPr>
              <a:t> Zsigmond Kutatóintézet</a:t>
            </a:r>
          </a:p>
          <a:p>
            <a:pPr algn="ctr"/>
            <a:r>
              <a:rPr lang="hu-HU" dirty="0">
                <a:solidFill>
                  <a:schemeClr val="tx1"/>
                </a:solidFill>
                <a:latin typeface="+mj-lt"/>
                <a:ea typeface="Cambria" panose="02040503050406030204" pitchFamily="18" charset="0"/>
              </a:rPr>
              <a:t>Erdélyi Múzeum-Egyesület</a:t>
            </a:r>
          </a:p>
          <a:p>
            <a:endParaRPr lang="en-HU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3EDD827-99A9-C76B-80C3-0A033E548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dirty="0"/>
              <a:t>2026. 08. 26.</a:t>
            </a:r>
            <a:endParaRPr lang="en-HU" dirty="0"/>
          </a:p>
        </p:txBody>
      </p:sp>
      <p:sp>
        <p:nvSpPr>
          <p:cNvPr id="7" name="Cím 1">
            <a:extLst>
              <a:ext uri="{FF2B5EF4-FFF2-40B4-BE49-F238E27FC236}">
                <a16:creationId xmlns:a16="http://schemas.microsoft.com/office/drawing/2014/main" id="{81EEACCD-D780-4C63-89A9-10CDD0BBB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1588" y="1272619"/>
            <a:ext cx="8642350" cy="2237344"/>
          </a:xfrm>
        </p:spPr>
        <p:txBody>
          <a:bodyPr>
            <a:normAutofit fontScale="90000"/>
          </a:bodyPr>
          <a:lstStyle/>
          <a:p>
            <a:pPr algn="ctr"/>
            <a:r>
              <a:rPr lang="ro-RO" sz="4400" dirty="0"/>
              <a:t>A helynévismeret változásai a 21. századi Erdélyben </a:t>
            </a:r>
            <a:br>
              <a:rPr lang="ro-RO" sz="4400" dirty="0"/>
            </a:br>
            <a:r>
              <a:rPr lang="ro-RO" sz="4400" dirty="0"/>
              <a:t>Helynévismeret és helynévhasználat Szucságban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1166443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ABF049F-C760-4E6E-B2F3-374463076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2002-es népszámlálási adatok</a:t>
            </a:r>
            <a:endParaRPr lang="ro-RO" dirty="0"/>
          </a:p>
        </p:txBody>
      </p:sp>
      <p:graphicFrame>
        <p:nvGraphicFramePr>
          <p:cNvPr id="7" name="Tartalom helye 6">
            <a:extLst>
              <a:ext uri="{FF2B5EF4-FFF2-40B4-BE49-F238E27FC236}">
                <a16:creationId xmlns:a16="http://schemas.microsoft.com/office/drawing/2014/main" id="{777AE679-BABB-4913-95D1-B10868C3FE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6190591"/>
              </p:ext>
            </p:extLst>
          </p:nvPr>
        </p:nvGraphicFramePr>
        <p:xfrm>
          <a:off x="838200" y="1879600"/>
          <a:ext cx="9156700" cy="4211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Dátum helye 3">
            <a:extLst>
              <a:ext uri="{FF2B5EF4-FFF2-40B4-BE49-F238E27FC236}">
                <a16:creationId xmlns:a16="http://schemas.microsoft.com/office/drawing/2014/main" id="{A09CF908-7E31-40F6-816C-8B742F596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dirty="0"/>
              <a:t>2026. 08. 26.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8571546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9591462-492D-473C-9E07-5735D3FBD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901" y="708659"/>
            <a:ext cx="9202332" cy="777241"/>
          </a:xfrm>
        </p:spPr>
        <p:txBody>
          <a:bodyPr>
            <a:normAutofit fontScale="90000"/>
          </a:bodyPr>
          <a:lstStyle/>
          <a:p>
            <a:r>
              <a:rPr lang="hu-HU" dirty="0"/>
              <a:t>Anyanyelv szerinti megoszlás (becsült szám)</a:t>
            </a:r>
            <a:endParaRPr lang="ro-RO" dirty="0"/>
          </a:p>
        </p:txBody>
      </p:sp>
      <p:graphicFrame>
        <p:nvGraphicFramePr>
          <p:cNvPr id="7" name="Tartalom helye 6">
            <a:extLst>
              <a:ext uri="{FF2B5EF4-FFF2-40B4-BE49-F238E27FC236}">
                <a16:creationId xmlns:a16="http://schemas.microsoft.com/office/drawing/2014/main" id="{2D99957D-F0DD-4933-8768-A9889CC5A4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6550931"/>
              </p:ext>
            </p:extLst>
          </p:nvPr>
        </p:nvGraphicFramePr>
        <p:xfrm>
          <a:off x="738473" y="1760220"/>
          <a:ext cx="8847487" cy="35404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Dátum helye 3">
            <a:extLst>
              <a:ext uri="{FF2B5EF4-FFF2-40B4-BE49-F238E27FC236}">
                <a16:creationId xmlns:a16="http://schemas.microsoft.com/office/drawing/2014/main" id="{66603BA7-0A44-49B5-9812-51581AAA6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dirty="0"/>
              <a:t>2026. 08. 26.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24161192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1758A257-76A2-28CB-2A13-EB0ECDC6B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A </a:t>
            </a:r>
            <a:r>
              <a:rPr lang="hu-HU" dirty="0" err="1"/>
              <a:t>szucsági</a:t>
            </a:r>
            <a:r>
              <a:rPr lang="hu-HU" dirty="0"/>
              <a:t> helynévgyűjtés előzményei</a:t>
            </a:r>
            <a:endParaRPr lang="en-HU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01BADAFC-4852-310B-7802-7BC7B71EFD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o-RO" dirty="0"/>
              <a:t>A 2024‒2025-ös élőnyelvi gyűjtést megelőzően készült egy ellenőrző adatgyűjtés 2006‒2007-ben, valamint egy az 1940-es években, amelyet Szabó T. Attila tett közzé a Kalotaszeg helynevei c. kötetben</a:t>
            </a:r>
          </a:p>
          <a:p>
            <a:r>
              <a:rPr lang="hu-HU" dirty="0"/>
              <a:t>T</a:t>
            </a:r>
            <a:r>
              <a:rPr lang="ro-RO" dirty="0"/>
              <a:t>örténeti helynevek: Csánki, katonai és más térképek, EHA, ETH., EO.</a:t>
            </a:r>
          </a:p>
          <a:p>
            <a:r>
              <a:rPr lang="hu-HU" dirty="0"/>
              <a:t>Helynévanyag számokban: 1941: 182 adat, 2007: 171, 2024: 194 (78 belterületi, 116 külterületi név)</a:t>
            </a:r>
          </a:p>
          <a:p>
            <a:r>
              <a:rPr lang="hu-HU" dirty="0"/>
              <a:t>Nincsenek hivatalos utcanevek (egyetlen kivétellel)</a:t>
            </a:r>
            <a:endParaRPr lang="en-HU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AD4AC6-6C9C-069F-DA36-FE4B661AA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dirty="0"/>
              <a:t>2026. 08. 26.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2987875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DB213BD-5A93-441A-A2E2-5906091B5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Módszertan</a:t>
            </a:r>
            <a:endParaRPr lang="ro-RO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33A9960-A92D-4BD7-8407-795B6EE4FD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hu-HU" dirty="0"/>
          </a:p>
          <a:p>
            <a:r>
              <a:rPr lang="hu-HU" i="1" dirty="0"/>
              <a:t>Kvalitatív</a:t>
            </a:r>
            <a:r>
              <a:rPr lang="hu-HU" dirty="0"/>
              <a:t> módszer: félig </a:t>
            </a:r>
            <a:r>
              <a:rPr lang="hu-HU" dirty="0" err="1"/>
              <a:t>struktúrált</a:t>
            </a:r>
            <a:r>
              <a:rPr lang="hu-HU" dirty="0"/>
              <a:t> interjú </a:t>
            </a:r>
          </a:p>
          <a:p>
            <a:r>
              <a:rPr lang="hu-HU" dirty="0"/>
              <a:t>Három névmester: férfiak, két különböző korosztályból, hasonló névismerettel (1 férfi 90 éves, 2 férfi 77, illetve75 éves)</a:t>
            </a:r>
          </a:p>
          <a:p>
            <a:r>
              <a:rPr lang="hu-HU" i="1" dirty="0"/>
              <a:t>Kvantitatív</a:t>
            </a:r>
            <a:r>
              <a:rPr lang="hu-HU" dirty="0"/>
              <a:t> módszer: kikérdezés (csak az aktív névismeretet vettem figyelembe, lokalizálni tudja a helyneveket)</a:t>
            </a:r>
          </a:p>
          <a:p>
            <a:r>
              <a:rPr lang="hu-HU" dirty="0"/>
              <a:t>2 személy 75-90 éves (1 nő, 1 férfi)</a:t>
            </a:r>
          </a:p>
          <a:p>
            <a:r>
              <a:rPr lang="hu-HU" dirty="0"/>
              <a:t>15 személy 50-75 éves (3 nő, 2 férfi)</a:t>
            </a:r>
          </a:p>
          <a:p>
            <a:r>
              <a:rPr lang="hu-HU" dirty="0"/>
              <a:t>12 személy 30-49 éves (7 férfi, 5 nő)</a:t>
            </a:r>
          </a:p>
          <a:p>
            <a:r>
              <a:rPr lang="hu-HU" dirty="0"/>
              <a:t>10 személy 15-29 éves (5 nő, 5 férfi)</a:t>
            </a:r>
          </a:p>
          <a:p>
            <a:r>
              <a:rPr lang="hu-HU" dirty="0"/>
              <a:t> 8 személy 14 évnél fiatalabb (6 lány, 2 fiú) játékos formában való kikérdezés, kis vetélkedő rendezése</a:t>
            </a:r>
          </a:p>
          <a:p>
            <a:r>
              <a:rPr lang="hu-HU" dirty="0"/>
              <a:t>47 magyar ajkú </a:t>
            </a:r>
            <a:r>
              <a:rPr lang="hu-HU" dirty="0" err="1"/>
              <a:t>szucsági</a:t>
            </a:r>
            <a:r>
              <a:rPr lang="hu-HU" dirty="0"/>
              <a:t> lakos, a magyar anyanyelvű lakosság kb. 10 %-a</a:t>
            </a:r>
          </a:p>
          <a:p>
            <a:endParaRPr lang="ro-RO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F98223E-53E1-4321-A325-0FDAA0E7C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dirty="0"/>
              <a:t>2026. 08. 26.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5298184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EA6EF10-D6C7-4C33-8A3B-AC502E6D1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Korcsoportok, nemek</a:t>
            </a:r>
            <a:endParaRPr lang="ro-RO" dirty="0"/>
          </a:p>
        </p:txBody>
      </p:sp>
      <p:graphicFrame>
        <p:nvGraphicFramePr>
          <p:cNvPr id="10" name="Tartalom helye 9">
            <a:extLst>
              <a:ext uri="{FF2B5EF4-FFF2-40B4-BE49-F238E27FC236}">
                <a16:creationId xmlns:a16="http://schemas.microsoft.com/office/drawing/2014/main" id="{00DFBA47-E5D8-4755-9D24-8784A2BE2C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7748740"/>
              </p:ext>
            </p:extLst>
          </p:nvPr>
        </p:nvGraphicFramePr>
        <p:xfrm>
          <a:off x="838200" y="1879600"/>
          <a:ext cx="9156700" cy="4211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Dátum helye 3">
            <a:extLst>
              <a:ext uri="{FF2B5EF4-FFF2-40B4-BE49-F238E27FC236}">
                <a16:creationId xmlns:a16="http://schemas.microsoft.com/office/drawing/2014/main" id="{BB248CB3-2ABC-4D33-AF6E-548CD87A2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dirty="0"/>
              <a:t>2026. 08. 26.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30811806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B22233C-B69E-4275-82AD-607E72CC4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Lakosság becsült számaránya és az adatközlők száma</a:t>
            </a:r>
            <a:endParaRPr lang="ro-RO" dirty="0"/>
          </a:p>
        </p:txBody>
      </p:sp>
      <p:graphicFrame>
        <p:nvGraphicFramePr>
          <p:cNvPr id="7" name="Tartalom helye 6">
            <a:extLst>
              <a:ext uri="{FF2B5EF4-FFF2-40B4-BE49-F238E27FC236}">
                <a16:creationId xmlns:a16="http://schemas.microsoft.com/office/drawing/2014/main" id="{165BC132-E153-4754-A362-DDC21C7763A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4134661"/>
              </p:ext>
            </p:extLst>
          </p:nvPr>
        </p:nvGraphicFramePr>
        <p:xfrm>
          <a:off x="838200" y="1564849"/>
          <a:ext cx="91567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Dátum helye 3">
            <a:extLst>
              <a:ext uri="{FF2B5EF4-FFF2-40B4-BE49-F238E27FC236}">
                <a16:creationId xmlns:a16="http://schemas.microsoft.com/office/drawing/2014/main" id="{9C50989E-14B3-4D29-9AC6-30A376F44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dirty="0"/>
              <a:t>2026. 08. 26.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32000580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86FADCC-4A6B-4980-9BE1-D78E1F263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Az adatközlőkről</a:t>
            </a:r>
            <a:endParaRPr lang="ro-RO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B0C65F5-E1C5-4622-ACB8-98AC2E4870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409700"/>
            <a:ext cx="9156032" cy="4682182"/>
          </a:xfrm>
        </p:spPr>
        <p:txBody>
          <a:bodyPr>
            <a:normAutofit fontScale="62500" lnSpcReduction="20000"/>
          </a:bodyPr>
          <a:lstStyle/>
          <a:p>
            <a:r>
              <a:rPr lang="hu-HU" sz="2900" dirty="0"/>
              <a:t>A 47 adatközlőből 45 </a:t>
            </a:r>
            <a:r>
              <a:rPr lang="hu-HU" sz="2900" dirty="0" err="1"/>
              <a:t>szucsági</a:t>
            </a:r>
            <a:r>
              <a:rPr lang="hu-HU" sz="2900" dirty="0"/>
              <a:t> születésű, 1 több mint 50 éve itt él, 1 20 éve él itt</a:t>
            </a:r>
          </a:p>
          <a:p>
            <a:r>
              <a:rPr lang="hu-HU" sz="2900" dirty="0" err="1"/>
              <a:t>Endogám</a:t>
            </a:r>
            <a:r>
              <a:rPr lang="hu-HU" sz="2900" dirty="0"/>
              <a:t> házasságok zömében, tehát a felmenőik is </a:t>
            </a:r>
            <a:r>
              <a:rPr lang="hu-HU" sz="2900" dirty="0" err="1"/>
              <a:t>szucságiak</a:t>
            </a:r>
            <a:r>
              <a:rPr lang="hu-HU" sz="2900" dirty="0"/>
              <a:t>, ez a 2000-es évekig erősen jellemző volt</a:t>
            </a:r>
          </a:p>
          <a:p>
            <a:r>
              <a:rPr lang="hu-HU" sz="2900" dirty="0"/>
              <a:t>A gyermekek esetében és a fiatal korosztályból fordul elő, hogy egyik szülő nem </a:t>
            </a:r>
            <a:r>
              <a:rPr lang="hu-HU" sz="2900" dirty="0" err="1"/>
              <a:t>szucsági</a:t>
            </a:r>
            <a:r>
              <a:rPr lang="hu-HU" sz="2900" dirty="0"/>
              <a:t>, hanem általában a környező falvakból származik</a:t>
            </a:r>
          </a:p>
          <a:p>
            <a:r>
              <a:rPr lang="hu-HU" sz="2900" dirty="0"/>
              <a:t>A középkorúak és az idősebb korosztályból egyesek (nők és férfiak is dolgoztak hosszabb ideig külföldön)</a:t>
            </a:r>
          </a:p>
          <a:p>
            <a:r>
              <a:rPr lang="hu-HU" sz="2900" dirty="0"/>
              <a:t>A megkérdezettek közül 45 birtokol kisebb-nagyobb földterületet, de csak 13-an foglalkoznak valamilyen mértékben földműveléssel (is)</a:t>
            </a:r>
          </a:p>
          <a:p>
            <a:r>
              <a:rPr lang="hu-HU" sz="2900" dirty="0"/>
              <a:t>1 személy van, aki jelenlegi munkáját tekintve valamelyest kötődik a település határához (erdész)</a:t>
            </a:r>
          </a:p>
          <a:p>
            <a:r>
              <a:rPr lang="hu-HU" sz="2900" dirty="0"/>
              <a:t>Általános jellemző: </a:t>
            </a:r>
            <a:r>
              <a:rPr lang="hu-HU" sz="2900" dirty="0" err="1"/>
              <a:t>Szucságban</a:t>
            </a:r>
            <a:r>
              <a:rPr lang="hu-HU" sz="2900" dirty="0"/>
              <a:t> született, ma is ott él, korábban, esetleg jelenleg is foglalkozik földműveléssel, állattartással nyugdíjasként, illetve kolozsvári munkahely mellett</a:t>
            </a:r>
          </a:p>
          <a:p>
            <a:r>
              <a:rPr lang="hu-HU" sz="2900" dirty="0"/>
              <a:t>Román nyelven mindenki beszél (a </a:t>
            </a:r>
            <a:r>
              <a:rPr lang="hu-HU" sz="2900" dirty="0" err="1"/>
              <a:t>szucsági</a:t>
            </a:r>
            <a:r>
              <a:rPr lang="hu-HU" sz="2900" dirty="0"/>
              <a:t> idősebb románok is tudnak magyarul)</a:t>
            </a:r>
          </a:p>
          <a:p>
            <a:endParaRPr lang="ro-RO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F547891-46E5-4FB9-AF66-54B50F5E2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dirty="0"/>
              <a:t>2026. 08. 26.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15995318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F71A2C9-D1E4-41B4-9C96-69A252D6B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névmesterekről</a:t>
            </a:r>
            <a:endParaRPr lang="ro-RO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295833F-14C5-4B7F-97D0-846C121D2B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hu-HU" sz="2000" dirty="0"/>
              <a:t>3 férfi, az öreg, idős korosztályból, a 194 helynév a velük készült interjúk eredménye, 95-98%-os a helynévismeretük. </a:t>
            </a:r>
          </a:p>
          <a:p>
            <a:r>
              <a:rPr lang="hu-HU" sz="2000" dirty="0"/>
              <a:t>Mindhárman </a:t>
            </a:r>
            <a:r>
              <a:rPr lang="hu-HU" sz="2000" dirty="0" err="1"/>
              <a:t>Szucsági</a:t>
            </a:r>
            <a:r>
              <a:rPr lang="hu-HU" sz="2000" dirty="0"/>
              <a:t> lakosok, itt éltek. A legidősebb az állami gazdaságban dolgozott, értelmes, kiválóan ismerte a határt.</a:t>
            </a:r>
          </a:p>
          <a:p>
            <a:r>
              <a:rPr lang="hu-HU" sz="2000" dirty="0"/>
              <a:t> A 77 éves szülei gazdálkodók voltak, ő maga is folytatta családjával együtt, bár állami munkahely mellett, amíg egészsége engedte. Nagyon jól ismeri a határt, minden részletében. </a:t>
            </a:r>
          </a:p>
          <a:p>
            <a:r>
              <a:rPr lang="hu-HU" sz="2000" dirty="0"/>
              <a:t>A 75 éves szintén jó helynévismerettel rendelkezik, az előbbihez hasonló, de édesapja a </a:t>
            </a:r>
            <a:r>
              <a:rPr lang="hu-HU" sz="2000" dirty="0" err="1"/>
              <a:t>TSz-ben</a:t>
            </a:r>
            <a:r>
              <a:rPr lang="hu-HU" sz="2000" dirty="0"/>
              <a:t> is tevékenykedett, majd ő maga is a visszaszolgáltatások idején vállalt szerepet. Emiatt jól ismeri a határt, a birtokviszonyokat is.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1561724-FD74-4D96-BED4-36264A965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dirty="0"/>
              <a:t>2026. 08. 26.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19191725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62540C1-35C4-40C2-977B-146B24C7E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901" y="766117"/>
            <a:ext cx="9202332" cy="917249"/>
          </a:xfrm>
        </p:spPr>
        <p:txBody>
          <a:bodyPr>
            <a:normAutofit fontScale="90000"/>
          </a:bodyPr>
          <a:lstStyle/>
          <a:p>
            <a:r>
              <a:rPr lang="hu-HU" dirty="0"/>
              <a:t>A két, nem </a:t>
            </a:r>
            <a:r>
              <a:rPr lang="hu-HU" dirty="0" err="1"/>
              <a:t>Szucságban</a:t>
            </a:r>
            <a:r>
              <a:rPr lang="hu-HU" dirty="0"/>
              <a:t> született személyről</a:t>
            </a:r>
            <a:endParaRPr lang="ro-RO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BD2C2C0-CB1B-4A99-860D-D8CBF9F427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hu-HU" dirty="0"/>
              <a:t>Egyik több mint 50 éve itt él folyamatosan. Foglalkozása tanár. Nem volt, nincs birtokukban föld. A szülei tanárokként költöztek ide, rokon sincs a faluban. Mégis ismerti a helynevek 70%-át, mert nyitott, figyelmes. Tudását a kirándulások, beszélgetések, megfigyelés alapján szerezte.</a:t>
            </a:r>
          </a:p>
          <a:p>
            <a:r>
              <a:rPr lang="hu-HU" dirty="0"/>
              <a:t> Másik 20 éve él </a:t>
            </a:r>
            <a:r>
              <a:rPr lang="hu-HU" dirty="0" err="1"/>
              <a:t>Szucságban.Csak</a:t>
            </a:r>
            <a:r>
              <a:rPr lang="hu-HU" dirty="0"/>
              <a:t> néhány belterületi nevet, valamint néhány kirándulóhely nevét ismeri. Ez a helynévanyag alig 12%-a. Nem érdeklődik a helynevek iránt, kevés kapcsolata van a helyi lakosokkal.  </a:t>
            </a:r>
            <a:endParaRPr lang="ro-RO" dirty="0"/>
          </a:p>
          <a:p>
            <a:endParaRPr lang="ro-RO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6FBE6F7-FC07-47AB-B1CB-465CF4F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dirty="0"/>
              <a:t>2026. 08. 26.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5645881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4875827-AFD1-4E3A-B67B-21B3C163D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helynévismeretről általában</a:t>
            </a:r>
            <a:endParaRPr lang="ro-RO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F21BCBC-0384-4B6A-9C6F-CC74040A80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hu-HU" dirty="0"/>
              <a:t>Gyermekek: belterület neveinek egy része (25% körül), és a közeli külterületi határrészből 2-5 közötti, ezek kirándulóhelyek is (átlagolva 2,5%)</a:t>
            </a:r>
          </a:p>
          <a:p>
            <a:r>
              <a:rPr lang="hu-HU" dirty="0"/>
              <a:t>Általános: a helynévismeret bővül a kor előrehaladtával </a:t>
            </a:r>
            <a:r>
              <a:rPr lang="hu-HU" dirty="0">
                <a:latin typeface="+mj-lt"/>
                <a:cs typeface="Times New Roman" panose="02020603050405020304" pitchFamily="18" charset="0"/>
              </a:rPr>
              <a:t>→ a fiatalabb korosztályokból nagyobb számban sikerült adatközlőket találni, a legnagyobb számú helynevet a 40 év körüli személyek tudták, jellemzően férfiak, általában 40-60%-át az állománynak, a nők ehhez képest 10-15%-</a:t>
            </a:r>
            <a:r>
              <a:rPr lang="hu-HU" dirty="0" err="1">
                <a:latin typeface="+mj-lt"/>
                <a:cs typeface="Times New Roman" panose="02020603050405020304" pitchFamily="18" charset="0"/>
              </a:rPr>
              <a:t>al</a:t>
            </a:r>
            <a:r>
              <a:rPr lang="hu-HU" dirty="0">
                <a:latin typeface="+mj-lt"/>
                <a:cs typeface="Times New Roman" panose="02020603050405020304" pitchFamily="18" charset="0"/>
              </a:rPr>
              <a:t> kevesebb nevet ismertek. Ellentmondás: a legidősebbek ismerték a legtöbb helynevet (életmód)</a:t>
            </a:r>
          </a:p>
          <a:p>
            <a:r>
              <a:rPr lang="hu-HU" dirty="0">
                <a:latin typeface="+mj-lt"/>
                <a:cs typeface="Times New Roman" panose="02020603050405020304" pitchFamily="18" charset="0"/>
              </a:rPr>
              <a:t>Foglalkozás meghatározó: a fiatalok közül csak két férfi, a közép- és idősebb generációból a férfiak zöme még valamilyen szinten végez mezei munkát, esetleg tűzifát fuvaroz, legelőt takarít. </a:t>
            </a:r>
            <a:endParaRPr lang="hu-HU" dirty="0">
              <a:latin typeface="+mj-lt"/>
            </a:endParaRPr>
          </a:p>
          <a:p>
            <a:endParaRPr lang="ro-RO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C589297-7ED3-4B5B-BB61-1EA2EA9C9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dirty="0"/>
              <a:t>2026. 08. 26.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1866284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56B99-4586-9FA4-AD27-FD748EBF0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981" y="829559"/>
            <a:ext cx="8869442" cy="853808"/>
          </a:xfrm>
        </p:spPr>
        <p:txBody>
          <a:bodyPr/>
          <a:lstStyle/>
          <a:p>
            <a:r>
              <a:rPr lang="hu-HU" dirty="0"/>
              <a:t>Kutatási előzmények</a:t>
            </a:r>
            <a:endParaRPr lang="en-H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BC621-5DA4-DB18-5ED2-1B76BACC3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9981" y="1998482"/>
            <a:ext cx="8869442" cy="4166648"/>
          </a:xfrm>
        </p:spPr>
        <p:txBody>
          <a:bodyPr>
            <a:normAutofit/>
          </a:bodyPr>
          <a:lstStyle/>
          <a:p>
            <a:endParaRPr lang="ro-RO" sz="2400" dirty="0"/>
          </a:p>
          <a:p>
            <a:endParaRPr lang="ro-RO" sz="2400" dirty="0"/>
          </a:p>
          <a:p>
            <a:r>
              <a:rPr lang="ro-RO" sz="2400" dirty="0"/>
              <a:t>A Magyar Nemzeti Helynévtár Program munkatársa </a:t>
            </a:r>
            <a:r>
              <a:rPr lang="ro-RO" sz="2400" dirty="0">
                <a:cs typeface="Times New Roman" panose="02020603050405020304" pitchFamily="18" charset="0"/>
              </a:rPr>
              <a:t>→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o-RO" sz="1900" dirty="0"/>
              <a:t>a Program népszerűsítése, helynévgyűjtés szervezése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o-RO" sz="1900" dirty="0"/>
              <a:t>Gyűjtőmunka a Nádasmentén és Marosszéken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o-RO" sz="1900" dirty="0"/>
              <a:t>Módszertan: minél több személy kikérdezése </a:t>
            </a:r>
            <a:r>
              <a:rPr lang="ro-RO" sz="1900" dirty="0">
                <a:cs typeface="Times New Roman" panose="02020603050405020304" pitchFamily="18" charset="0"/>
              </a:rPr>
              <a:t>→ gy</a:t>
            </a:r>
            <a:r>
              <a:rPr lang="hu-HU" sz="1900" dirty="0" err="1">
                <a:cs typeface="Times New Roman" panose="02020603050405020304" pitchFamily="18" charset="0"/>
              </a:rPr>
              <a:t>űjtéskor</a:t>
            </a:r>
            <a:r>
              <a:rPr lang="hu-HU" sz="1900" dirty="0">
                <a:cs typeface="Times New Roman" panose="02020603050405020304" pitchFamily="18" charset="0"/>
              </a:rPr>
              <a:t> a névmeseterek felkutatása, kikérdezése az elsődleges cél, aztán bővítjük a kört a helyi lakosok minél nagyobb számának kikérdezésével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o-RO" sz="2400" dirty="0">
                <a:cs typeface="Times New Roman" panose="02020603050405020304" pitchFamily="18" charset="0"/>
              </a:rPr>
              <a:t>→ helynévszociológiai vizsgálat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o-RO" sz="1900" dirty="0">
              <a:cs typeface="Times New Roman" panose="02020603050405020304" pitchFamily="18" charset="0"/>
            </a:endParaRPr>
          </a:p>
          <a:p>
            <a:endParaRPr lang="en-H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ED1797-9F77-8262-35DC-45A057E53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dirty="0"/>
              <a:t>2026. 08. 26.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37657111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9D1BAE6-D356-4398-824B-21569BA82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Helynévismeret a korcsoportokban</a:t>
            </a:r>
            <a:endParaRPr lang="ro-RO" dirty="0"/>
          </a:p>
        </p:txBody>
      </p:sp>
      <p:graphicFrame>
        <p:nvGraphicFramePr>
          <p:cNvPr id="7" name="Tartalom helye 6">
            <a:extLst>
              <a:ext uri="{FF2B5EF4-FFF2-40B4-BE49-F238E27FC236}">
                <a16:creationId xmlns:a16="http://schemas.microsoft.com/office/drawing/2014/main" id="{1CB15ED8-6502-4482-BAD6-D6862AA066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9794603"/>
              </p:ext>
            </p:extLst>
          </p:nvPr>
        </p:nvGraphicFramePr>
        <p:xfrm>
          <a:off x="838200" y="1879600"/>
          <a:ext cx="9156700" cy="4211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Dátum helye 3">
            <a:extLst>
              <a:ext uri="{FF2B5EF4-FFF2-40B4-BE49-F238E27FC236}">
                <a16:creationId xmlns:a16="http://schemas.microsoft.com/office/drawing/2014/main" id="{A6B20882-9FF2-420E-AC9A-258505F6B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dirty="0"/>
              <a:t>2026. 08. 26.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5922113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C149180-1D2D-42A2-BF17-A37784934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Általános jellemzők</a:t>
            </a:r>
            <a:endParaRPr lang="ro-RO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3B41232-D855-45B4-B1E1-FEBC60A40F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hu-HU" dirty="0"/>
              <a:t>Az adatközlők jól ismerik a belterület helyneveit, a fiatalabbak a Sikátor nevű utcát kevéssé, mert nem használják</a:t>
            </a:r>
          </a:p>
          <a:p>
            <a:r>
              <a:rPr lang="hu-HU" dirty="0"/>
              <a:t>A határrészek, a nagy dűlőnevek általában közismertek, de az odavezető utakat ma már nem nevezik meg, a határban lévő forrásokat nem ismerik (nincs rá szükség, vagy már nem is léteznek). Azonban a nagyobb határrésznevek mellől kiesőben vannak azoknak a részletes felosztásai, mint pl. valaminek az eleje, háta, oldala. Egyszerűsödés, kevesebb névbokor.</a:t>
            </a:r>
          </a:p>
          <a:p>
            <a:r>
              <a:rPr lang="hu-HU" dirty="0"/>
              <a:t>Általában jobb a helynévismeret arra a területre vonatkozóan, ahol az illető családnak földje van.</a:t>
            </a:r>
          </a:p>
          <a:p>
            <a:r>
              <a:rPr lang="hu-HU" dirty="0"/>
              <a:t>Az erdőrészek neveit is kevesebben ismerik (Pl. a </a:t>
            </a:r>
            <a:r>
              <a:rPr lang="hu-HU" dirty="0" err="1"/>
              <a:t>Vistai</a:t>
            </a:r>
            <a:r>
              <a:rPr lang="hu-HU" dirty="0"/>
              <a:t>-erdő neve így, egyben ismeretes, részeire bontva nem.</a:t>
            </a:r>
            <a:endParaRPr lang="ro-RO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9E33F39-3566-46C5-9008-DB30FDEF0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dirty="0"/>
              <a:t>2026. 08. 26.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36513563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BDA88DF-E3B9-497A-BC2A-B4D5CB63F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Helynévismeret egy családon belül</a:t>
            </a:r>
            <a:endParaRPr lang="ro-RO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446A45A-2BA8-402B-9096-727BC8D72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u-HU" dirty="0"/>
              <a:t>Nagyapa 77 éves névmester a helynevek 98%-a tőle származik, fia 50 éves, a helynevek kb. 60%-ismeri. Fiúunoka a helynevek 65%-át, a lányunoka a nevek 30%-át. </a:t>
            </a:r>
          </a:p>
          <a:p>
            <a:r>
              <a:rPr lang="hu-HU" dirty="0"/>
              <a:t>Magyarázat: a férfiak mindnyájan földműveléssel is foglalkoznak, a lány 2002-ben született, nem járt a mezőre. Az állattartásban, kaszálásban nem volt feladata. Csak az apa </a:t>
            </a:r>
            <a:r>
              <a:rPr lang="hu-HU" dirty="0" err="1"/>
              <a:t>szucsági</a:t>
            </a:r>
            <a:r>
              <a:rPr lang="hu-HU" dirty="0"/>
              <a:t>, de a család egy fedél alatt él a nagyszülőkkel. A nagymama szintén kiváló ismerője a helyneveknek, de a lányunoka már nem érdeklődik ezek iránt, más életmódot folytat.</a:t>
            </a:r>
            <a:endParaRPr lang="ro-RO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2468933-37C6-4544-95BA-79B9BE54F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dirty="0"/>
              <a:t>2026. 08. 26.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690274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93A900B-AA8E-4539-8D1B-0D8D620F4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Román helynevek ismerete</a:t>
            </a:r>
            <a:endParaRPr lang="ro-RO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E918A7D-12BE-4E03-9724-A66B5993AD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442301"/>
            <a:ext cx="9156032" cy="4649581"/>
          </a:xfrm>
        </p:spPr>
        <p:txBody>
          <a:bodyPr>
            <a:normAutofit fontScale="85000" lnSpcReduction="20000"/>
          </a:bodyPr>
          <a:lstStyle/>
          <a:p>
            <a:r>
              <a:rPr lang="hu-HU" dirty="0"/>
              <a:t>A középkorúak és idősek körében jellemző a kölcsönös nyelvtudás.</a:t>
            </a:r>
          </a:p>
          <a:p>
            <a:r>
              <a:rPr lang="hu-HU" dirty="0"/>
              <a:t>A román lakosság átvette és használja a magyar helyneveket.</a:t>
            </a:r>
          </a:p>
          <a:p>
            <a:r>
              <a:rPr lang="hu-HU" dirty="0"/>
              <a:t>Néhány (0,5%-a </a:t>
            </a:r>
            <a:r>
              <a:rPr lang="hu-HU" dirty="0" err="1"/>
              <a:t>a</a:t>
            </a:r>
            <a:r>
              <a:rPr lang="hu-HU" dirty="0"/>
              <a:t> helynévállománynak) román eredetű név is bekerült a magyar névanyagba, ezeket ismerik és használják a magyar anyanyelvűek is, sajátjuknak tekintik. Ezek </a:t>
            </a:r>
            <a:r>
              <a:rPr lang="hu-HU" dirty="0" err="1"/>
              <a:t>morfológiailag</a:t>
            </a:r>
            <a:r>
              <a:rPr lang="hu-HU" dirty="0"/>
              <a:t> is illeszkednek a magyar nyelvbe (</a:t>
            </a:r>
            <a:r>
              <a:rPr lang="hu-HU" dirty="0" err="1"/>
              <a:t>Szájvánok</a:t>
            </a:r>
            <a:r>
              <a:rPr lang="hu-HU" dirty="0"/>
              <a:t>) régebbi a </a:t>
            </a:r>
            <a:r>
              <a:rPr lang="hu-HU" dirty="0" err="1"/>
              <a:t>Ploptyis</a:t>
            </a:r>
            <a:r>
              <a:rPr lang="hu-HU" dirty="0"/>
              <a:t>, </a:t>
            </a:r>
            <a:r>
              <a:rPr lang="hu-HU" dirty="0" err="1"/>
              <a:t>Mojna</a:t>
            </a:r>
            <a:r>
              <a:rPr lang="hu-HU" dirty="0"/>
              <a:t>, </a:t>
            </a:r>
            <a:r>
              <a:rPr lang="hu-HU" dirty="0" err="1"/>
              <a:t>Moriska</a:t>
            </a:r>
            <a:r>
              <a:rPr lang="hu-HU" dirty="0"/>
              <a:t>).</a:t>
            </a:r>
          </a:p>
          <a:p>
            <a:r>
              <a:rPr lang="hu-HU" dirty="0"/>
              <a:t>Az egyetlen hivatalos utcanév, ez táblán is szerepel a </a:t>
            </a:r>
            <a:r>
              <a:rPr lang="hu-HU" dirty="0" err="1"/>
              <a:t>Strada</a:t>
            </a:r>
            <a:r>
              <a:rPr lang="hu-HU" dirty="0"/>
              <a:t> </a:t>
            </a:r>
            <a:r>
              <a:rPr lang="hu-HU" dirty="0" err="1"/>
              <a:t>Spitalului</a:t>
            </a:r>
            <a:r>
              <a:rPr lang="hu-HU" dirty="0"/>
              <a:t> (a törvények szerint magyarul is ki kellene írni) nem ismerik általában, nem használják, jelentése világos, de új, és nem került be a köztudatba</a:t>
            </a:r>
            <a:endParaRPr lang="ro-RO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BC2626A-47F4-4763-A289-15BD614B9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dirty="0"/>
              <a:t>2026. 08. 26.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42178727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D02083A-5D9F-4BC6-ABD5-43170BE7A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Más nyelvű lakosság névismerete</a:t>
            </a:r>
            <a:endParaRPr lang="ro-RO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E991D02-7B0E-4445-BA2C-8289D15B21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79708"/>
            <a:ext cx="9156032" cy="4396432"/>
          </a:xfrm>
        </p:spPr>
        <p:txBody>
          <a:bodyPr>
            <a:normAutofit fontScale="62500" lnSpcReduction="20000"/>
          </a:bodyPr>
          <a:lstStyle/>
          <a:p>
            <a:r>
              <a:rPr lang="hu-HU" dirty="0"/>
              <a:t>Az MNHP során az anyaggyűjtés csak a magyar ajkú lakosok kikérdezésére szorítkozik, DE:</a:t>
            </a:r>
          </a:p>
          <a:p>
            <a:r>
              <a:rPr lang="hu-HU" dirty="0"/>
              <a:t>A román anyanyelvű lakosok közül az 1941-es és a 2007-es ellenőrző gyűjtés során néhány adatközlőt kikérdeztek. Így alakult ki a csaknem párhuzamos magyar-román helynévgyűjtemény. A két gyűjtés között alig van különbség, kb. 5%-</a:t>
            </a:r>
            <a:r>
              <a:rPr lang="hu-HU" dirty="0" err="1"/>
              <a:t>al</a:t>
            </a:r>
            <a:r>
              <a:rPr lang="hu-HU" dirty="0"/>
              <a:t> több román megfelelőt sikerült 2007-ben gyűjteni a román ajkúaktól. Ezek szintén a magyar helynevek román megfelelői (</a:t>
            </a:r>
            <a:r>
              <a:rPr lang="hu-HU" dirty="0" err="1"/>
              <a:t>Rehei</a:t>
            </a:r>
            <a:r>
              <a:rPr lang="hu-HU" dirty="0"/>
              <a:t>, </a:t>
            </a:r>
            <a:r>
              <a:rPr lang="hu-HU" dirty="0" err="1"/>
              <a:t>Horgo</a:t>
            </a:r>
            <a:r>
              <a:rPr lang="ro-RO" dirty="0"/>
              <a:t>șa</a:t>
            </a:r>
            <a:r>
              <a:rPr lang="hu-HU" dirty="0"/>
              <a:t>)</a:t>
            </a:r>
          </a:p>
          <a:p>
            <a:r>
              <a:rPr lang="hu-HU" dirty="0"/>
              <a:t>A roma lakosság helyzete alapvetően megváltozott: 1850-ben a lakosság 840 fő volt, ebből 34 cigány. Számbelileg gyarapodó csoport.</a:t>
            </a:r>
          </a:p>
          <a:p>
            <a:r>
              <a:rPr lang="hu-HU" dirty="0"/>
              <a:t>Vannak népszámlálási nehézségek (ki minek vallja magát, mit tekint anyanyelvének?)</a:t>
            </a:r>
          </a:p>
          <a:p>
            <a:r>
              <a:rPr lang="hu-HU" dirty="0"/>
              <a:t>A roma lakosság átlag életkora alacsonyabb, anyanyelvük mellett ma már románul beszélnek és sokkal kevesebben magyarul. Nincs saját földterületük, legalább harmaduk az utóbbi 15-20 évben telepedett le a faluban. </a:t>
            </a:r>
            <a:endParaRPr lang="ro-RO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D82932B-F96B-44FB-876B-434874025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dirty="0"/>
              <a:t>2026. 08. 26.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32574961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677E128-2811-C9FD-F0F9-852CFA57C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helynévrendszer változásai</a:t>
            </a:r>
            <a:endParaRPr lang="en-H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2722803-432B-0EA3-48B3-2BBCAC41C8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H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E4F904-0F44-1F23-FA1B-3E52A16EE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dirty="0"/>
              <a:t>2026. 08. 26.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24511927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209F904-FD0F-4BEF-A17A-B8F680017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Elfeledett és kevesek által ismert helynevek</a:t>
            </a:r>
            <a:endParaRPr lang="ro-RO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E5C6A2C-C79E-4B19-A936-97599CB316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u-HU" b="1" dirty="0" err="1"/>
              <a:t>Sáfa</a:t>
            </a:r>
            <a:r>
              <a:rPr lang="hu-HU" b="1" dirty="0"/>
              <a:t> dombja </a:t>
            </a:r>
            <a:r>
              <a:rPr lang="hu-HU" dirty="0"/>
              <a:t>(1941) 1343: </a:t>
            </a:r>
            <a:r>
              <a:rPr lang="hu-HU" dirty="0" err="1"/>
              <a:t>Sapahegh</a:t>
            </a:r>
            <a:r>
              <a:rPr lang="hu-HU" dirty="0"/>
              <a:t> (EO. 3: 130). 2007-ben már nem lehetett adatolni, és napjainkban sem sikerült. A névmesterek sem ismerik.</a:t>
            </a:r>
          </a:p>
          <a:p>
            <a:r>
              <a:rPr lang="hu-HU" b="1" dirty="0" err="1"/>
              <a:t>Sándorka</a:t>
            </a:r>
            <a:r>
              <a:rPr lang="hu-HU" b="1" dirty="0"/>
              <a:t> erdője </a:t>
            </a:r>
            <a:r>
              <a:rPr lang="hu-HU" dirty="0"/>
              <a:t>ez egy kevesek által ismert név, feledésbe fog merülni</a:t>
            </a:r>
          </a:p>
          <a:p>
            <a:r>
              <a:rPr lang="hu-HU" dirty="0"/>
              <a:t>Névcsere (szinonima) közismert a </a:t>
            </a:r>
            <a:r>
              <a:rPr lang="hu-HU" b="1" dirty="0"/>
              <a:t>Zúgó-berek</a:t>
            </a:r>
            <a:r>
              <a:rPr lang="hu-HU" dirty="0"/>
              <a:t>, a 18. századig </a:t>
            </a:r>
            <a:r>
              <a:rPr lang="hu-HU" b="1" dirty="0"/>
              <a:t>Csergő-berek </a:t>
            </a:r>
            <a:r>
              <a:rPr lang="hu-HU" dirty="0"/>
              <a:t>néven adatolható (ez a forma már nincs használatban, nem ismert)</a:t>
            </a:r>
          </a:p>
          <a:p>
            <a:r>
              <a:rPr lang="hu-HU" dirty="0"/>
              <a:t>Kevesen, és csak az idősebbek ismerik a </a:t>
            </a:r>
            <a:r>
              <a:rPr lang="hu-HU" b="1" dirty="0"/>
              <a:t>Pogány </a:t>
            </a:r>
            <a:r>
              <a:rPr lang="hu-HU" b="1" dirty="0" err="1"/>
              <a:t>kútja</a:t>
            </a:r>
            <a:r>
              <a:rPr lang="hu-HU" b="1" dirty="0"/>
              <a:t> </a:t>
            </a:r>
            <a:r>
              <a:rPr lang="hu-HU" dirty="0"/>
              <a:t>nevet, még kevesebben tudják lokalizálni. El fog tűnni, mert a közelben lakónegyed épül.</a:t>
            </a:r>
          </a:p>
          <a:p>
            <a:endParaRPr lang="ro-RO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7332CDE-56D3-4AE5-AF6B-B9DF5C4CD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dirty="0"/>
              <a:t>2026. 08. 26.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13492287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395E297-7361-4FD5-A1F4-26ADEC330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Méra, </a:t>
            </a:r>
            <a:r>
              <a:rPr lang="hu-HU" dirty="0" err="1"/>
              <a:t>Székelyhodos</a:t>
            </a:r>
            <a:endParaRPr lang="ro-RO" dirty="0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248CB4C2-7FD8-476C-BDA7-FC67E8ECCB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Kontrollvizsgálat</a:t>
            </a:r>
            <a:endParaRPr lang="ro-RO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8774D28-DBA0-4040-B1A8-C659B46E8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dirty="0"/>
              <a:t>2026. 08. 26.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1091330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0EBF860-9B92-4104-9A49-B33A50E43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Általánosságok</a:t>
            </a:r>
            <a:endParaRPr lang="ro-RO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031C4DD-9D80-40E3-B585-3099A9ABFB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hu-HU" dirty="0"/>
              <a:t>Sok adatközlővel dolgoztam.</a:t>
            </a:r>
          </a:p>
          <a:p>
            <a:r>
              <a:rPr lang="hu-HU" dirty="0"/>
              <a:t>Méra </a:t>
            </a:r>
            <a:r>
              <a:rPr lang="hu-HU" dirty="0" err="1"/>
              <a:t>Szucsággal</a:t>
            </a:r>
            <a:r>
              <a:rPr lang="hu-HU" dirty="0"/>
              <a:t> szomszédos, de társadalmi szerkezetében, történeti birtokviszonyait illetően eltérő</a:t>
            </a:r>
          </a:p>
          <a:p>
            <a:r>
              <a:rPr lang="hu-HU" dirty="0" err="1"/>
              <a:t>Székelyhodos</a:t>
            </a:r>
            <a:r>
              <a:rPr lang="hu-HU" dirty="0"/>
              <a:t> marosszéki falu, Maros megyében található. </a:t>
            </a:r>
          </a:p>
          <a:p>
            <a:r>
              <a:rPr lang="hu-HU" dirty="0"/>
              <a:t>Különböző vidékek, mégis sok a hasonlóság.</a:t>
            </a:r>
          </a:p>
          <a:p>
            <a:r>
              <a:rPr lang="hu-HU" dirty="0"/>
              <a:t>Alig találni néhány névmestert, ezek általában a legidősebbek közül valók (ha megfelelő a szellemi állapot). Amennyiben a polgármester vagy a közbirtokosság elnöke érdeklődő és okos, akkor ismeri a helyneveket és pontosan tudja lokalizálni is ezeket (Bács esetében ez nem így van, több oka is van ennek).</a:t>
            </a:r>
          </a:p>
          <a:p>
            <a:r>
              <a:rPr lang="hu-HU" dirty="0"/>
              <a:t>A középkorúak már csak a nagyobb határrészneveket ismerik, ezeket a </a:t>
            </a:r>
            <a:r>
              <a:rPr lang="hu-HU" dirty="0" err="1"/>
              <a:t>TSz-ekben</a:t>
            </a:r>
            <a:r>
              <a:rPr lang="hu-HU" dirty="0"/>
              <a:t> is használták. Nagyobb területeket műveltek meg egyben, és az apróbb nevek feledésbe merültek. A földosztáskor az 1990-es években az a generáció foglalkozott ezzel, akik ma már nem élnek, az akkori 60 év körüliekről van szó.</a:t>
            </a:r>
          </a:p>
          <a:p>
            <a:r>
              <a:rPr lang="hu-HU" dirty="0"/>
              <a:t>Egy </a:t>
            </a:r>
            <a:r>
              <a:rPr lang="hu-HU" dirty="0" err="1"/>
              <a:t>székelyhodosi</a:t>
            </a:r>
            <a:r>
              <a:rPr lang="hu-HU" dirty="0"/>
              <a:t> 84 éves adatközlő szerint régebben minden földnek (értsd parcellának, kisebb szántónak, kaszálónak) volt neve. De ezeket ma már nem ismerik, csak a nagy határrészeknek van nevük.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8B358E9-FD2A-4F17-83BE-4E69120F7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dirty="0"/>
              <a:t>2026. 08. 26.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19164093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95B0C32-7840-4DBC-ABAC-0A5F212F3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Következtetések</a:t>
            </a:r>
            <a:endParaRPr lang="ro-RO" dirty="0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726CD15D-ABE3-4A98-B5A6-A0BCDDB11D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B1C977D-EE1B-42ED-876F-52268CAA4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dirty="0"/>
              <a:t>2026. 08. 26.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21809063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4BF6C8CF-9301-4A6F-86C5-F418FCB4D0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o-RO" dirty="0"/>
              <a:t>Győrffy Erzsébet: Helynév-szociológia (2018) </a:t>
            </a:r>
            <a:endParaRPr lang="hu-HU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 err="1"/>
              <a:t>Bauko</a:t>
            </a:r>
            <a:r>
              <a:rPr lang="hu-HU" dirty="0"/>
              <a:t> János: Társadalom és névhasználat. Magyar névtani kutatások Szlovákiában (2019)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o-RO" cap="small" dirty="0"/>
              <a:t>E. </a:t>
            </a:r>
            <a:r>
              <a:rPr lang="ro-RO" dirty="0"/>
              <a:t>Nagy Katalin: Empíria és teória a helynév-szociológiában (2021)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dirty="0"/>
              <a:t>Szilágyi-Varga Zsuzsa: Helynév-szociológiai vizsgálatok a Partiumban (2024)</a:t>
            </a:r>
            <a:endParaRPr lang="ro-RO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820D08F-85B8-4CA1-AA03-08000A167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dirty="0"/>
              <a:t>2026. 08. 26.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22568675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4BD8C52-A961-478A-AC24-0173728AB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109" y="970961"/>
            <a:ext cx="11174689" cy="509047"/>
          </a:xfrm>
        </p:spPr>
        <p:txBody>
          <a:bodyPr>
            <a:normAutofit fontScale="90000"/>
          </a:bodyPr>
          <a:lstStyle/>
          <a:p>
            <a:r>
              <a:rPr lang="hu-HU" sz="3600" dirty="0"/>
              <a:t>A helynévismeret és helynévhasználat  változásának </a:t>
            </a:r>
            <a:br>
              <a:rPr lang="hu-HU" sz="3600" dirty="0"/>
            </a:br>
            <a:r>
              <a:rPr lang="hu-HU" sz="3600" dirty="0"/>
              <a:t>főbb okai</a:t>
            </a:r>
            <a:br>
              <a:rPr lang="hu-HU" dirty="0"/>
            </a:br>
            <a:endParaRPr lang="ro-RO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D692762-3FB6-4A77-A441-920779E667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376313"/>
            <a:ext cx="9156032" cy="5392132"/>
          </a:xfrm>
        </p:spPr>
        <p:txBody>
          <a:bodyPr>
            <a:normAutofit fontScale="77500" lnSpcReduction="20000"/>
          </a:bodyPr>
          <a:lstStyle/>
          <a:p>
            <a:r>
              <a:rPr lang="hu-HU" sz="2900" u="sng" dirty="0"/>
              <a:t>1. Általános és speciálisabb okok:</a:t>
            </a:r>
          </a:p>
          <a:p>
            <a:r>
              <a:rPr lang="hu-HU" sz="2900" dirty="0"/>
              <a:t>A nyelv maga egy változó rendszer</a:t>
            </a:r>
          </a:p>
          <a:p>
            <a:r>
              <a:rPr lang="hu-HU" sz="2900" dirty="0"/>
              <a:t>Az ember alkalmazkodik a környezetéhez, ez a nyelvben is tükröződik</a:t>
            </a:r>
          </a:p>
          <a:p>
            <a:r>
              <a:rPr lang="hu-HU" sz="2900" dirty="0"/>
              <a:t>A természeti és társadalmi változások kihatnak a helynévismeretre és helynévhasználatra is </a:t>
            </a:r>
          </a:p>
          <a:p>
            <a:r>
              <a:rPr lang="hu-HU" sz="2900" dirty="0"/>
              <a:t>Egyik legfontosabb ok az életmód változása, a modernizáció.</a:t>
            </a:r>
          </a:p>
          <a:p>
            <a:r>
              <a:rPr lang="hu-HU" sz="2900" dirty="0"/>
              <a:t>Egyre kevesebben foglalkoznak mezőgazdasággal, ezért a mindennapi névhasználat erősen visszaszorulóban van</a:t>
            </a:r>
          </a:p>
          <a:p>
            <a:r>
              <a:rPr lang="hu-HU" sz="2900" dirty="0"/>
              <a:t>A </a:t>
            </a:r>
            <a:r>
              <a:rPr lang="hu-HU" sz="2900" dirty="0" err="1"/>
              <a:t>TSz</a:t>
            </a:r>
            <a:r>
              <a:rPr lang="hu-HU" sz="2900" dirty="0"/>
              <a:t>-ek és Állami Gazdaságok felszámolásával sem állt vissza a régi határ képe, </a:t>
            </a:r>
            <a:r>
              <a:rPr lang="hu-HU" sz="2900" dirty="0" err="1"/>
              <a:t>Szucságban</a:t>
            </a:r>
            <a:r>
              <a:rPr lang="hu-HU" sz="2900" dirty="0"/>
              <a:t> megmaradtak a gyümölcsösök, és épp napjainkban számolják fel ezeket végleg</a:t>
            </a:r>
          </a:p>
          <a:p>
            <a:r>
              <a:rPr lang="hu-HU" sz="2900" dirty="0"/>
              <a:t>A szántók, kaszálók és legelők helyén leginkább parlag, gyep van.</a:t>
            </a:r>
          </a:p>
          <a:p>
            <a:endParaRPr lang="ro-RO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44646FE-F0E5-4F95-B3B4-B05CC031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dirty="0"/>
              <a:t>2026. 08. 26.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39735053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7B3F181-9A8A-4757-944B-31F003D863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921" y="1189119"/>
            <a:ext cx="9156032" cy="5269583"/>
          </a:xfrm>
        </p:spPr>
        <p:txBody>
          <a:bodyPr>
            <a:normAutofit fontScale="32500" lnSpcReduction="20000"/>
          </a:bodyPr>
          <a:lstStyle/>
          <a:p>
            <a:r>
              <a:rPr lang="hu-HU" sz="5500" dirty="0"/>
              <a:t>A 1990-es években naponta hallhattam az autóbuszon, személyes beszélgetések során valamilyen helynevet, mert valamilyen tevékenység kapcsolódott ezekhez.</a:t>
            </a:r>
          </a:p>
          <a:p>
            <a:r>
              <a:rPr lang="hu-HU" sz="5500" dirty="0"/>
              <a:t>Napjainkban csak akkor esik szó ezekről, ha egy-egy terület eladásáról van szó.</a:t>
            </a:r>
          </a:p>
          <a:p>
            <a:r>
              <a:rPr lang="hu-HU" sz="5500" dirty="0"/>
              <a:t>Az EU földalapú támogatási rendszere is sokat ront, mert számokat használnak a határrészekre, és a legfiatalabbak sokszor ezzel találkoznak.</a:t>
            </a:r>
          </a:p>
          <a:p>
            <a:r>
              <a:rPr lang="hu-HU" sz="5500" dirty="0"/>
              <a:t>Az erdélyi telekkönyvezési rendszer </a:t>
            </a:r>
            <a:r>
              <a:rPr lang="hu-HU" sz="5500" dirty="0" err="1"/>
              <a:t>Óromániában</a:t>
            </a:r>
            <a:r>
              <a:rPr lang="hu-HU" sz="5500" dirty="0"/>
              <a:t> nem volt ismert, a rendszerváltás után ezeket az állapotokat örököltük, és a telekkönyvek ma is nehezen hozzáférhetők, így nem lehet látni az oda felvezetett helyneveket.</a:t>
            </a:r>
          </a:p>
          <a:p>
            <a:r>
              <a:rPr lang="hu-HU" sz="5500" dirty="0"/>
              <a:t>A táj megváltozása: erősen visszaszorultak az erdős területek az évszázadok során, napjainkban csak a helynevek </a:t>
            </a:r>
            <a:r>
              <a:rPr lang="hu-HU" sz="5500" dirty="0" err="1"/>
              <a:t>őrzik</a:t>
            </a:r>
            <a:r>
              <a:rPr lang="hu-HU" sz="5500" dirty="0"/>
              <a:t> emléküket, de ha beépítik a területet, esetleg kitörlődik az emlékezetből</a:t>
            </a:r>
          </a:p>
          <a:p>
            <a:r>
              <a:rPr lang="hu-HU" sz="5500" dirty="0"/>
              <a:t>Kiszáradnak, kivágták a vackorfákat, amelyeket egykor kötelező módon ültetni és szaporítani kellett (</a:t>
            </a:r>
            <a:r>
              <a:rPr lang="hu-HU" sz="5500" dirty="0" err="1"/>
              <a:t>Körtvélyes</a:t>
            </a:r>
            <a:r>
              <a:rPr lang="hu-HU" sz="5500" dirty="0"/>
              <a:t>)</a:t>
            </a:r>
          </a:p>
          <a:p>
            <a:r>
              <a:rPr lang="hu-HU" sz="5500" dirty="0"/>
              <a:t>Az éghajlatváltozás fontos tényező: kiszáradnak a források, a kisebb erek, patakok, így ezek a nevek feledésbe merülnek</a:t>
            </a:r>
          </a:p>
          <a:p>
            <a:r>
              <a:rPr lang="hu-HU" sz="5500" dirty="0"/>
              <a:t>A település földrajzi fekvése meghatározó lehet (nagyvárosok közelsége): az urbanizáció (</a:t>
            </a:r>
            <a:r>
              <a:rPr lang="hu-HU" sz="5500" dirty="0" err="1"/>
              <a:t>Szucság</a:t>
            </a:r>
            <a:r>
              <a:rPr lang="hu-HU" sz="5500" dirty="0"/>
              <a:t>, Méra esetében) erősen érezteti hatását, egyre több területet építenek be.</a:t>
            </a:r>
          </a:p>
          <a:p>
            <a:endParaRPr lang="hu-HU" dirty="0"/>
          </a:p>
          <a:p>
            <a:endParaRPr lang="ro-RO" dirty="0"/>
          </a:p>
          <a:p>
            <a:endParaRPr lang="ro-RO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A7874FA-CD64-48A2-B75B-8FBF9055E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dirty="0"/>
              <a:t>2026. 08. 26.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13702258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0BB0513-668B-47A0-A4C1-C95D4D841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11" y="432516"/>
            <a:ext cx="9673722" cy="1377429"/>
          </a:xfrm>
        </p:spPr>
        <p:txBody>
          <a:bodyPr>
            <a:normAutofit fontScale="90000"/>
          </a:bodyPr>
          <a:lstStyle/>
          <a:p>
            <a:r>
              <a:rPr lang="hu-HU" dirty="0"/>
              <a:t>A helynévhasználat változása és a magyar lakosság számának csökkenése</a:t>
            </a:r>
            <a:endParaRPr lang="ro-RO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F33E63D-190D-4B69-BEB2-7AACD16ECE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A magyarság Erdélyben számbelileg szinte felére csökkent az elmúlt 40 évben. Ez minden településen, falvakban különösen észrevehető.</a:t>
            </a:r>
          </a:p>
          <a:p>
            <a:r>
              <a:rPr lang="hu-HU" dirty="0"/>
              <a:t>A roma lakosság számbeli erős növekedése. </a:t>
            </a:r>
          </a:p>
          <a:p>
            <a:r>
              <a:rPr lang="hu-HU" dirty="0"/>
              <a:t>Elrománosodó magyar lakosság (bizonyos vidékek erősen érintettek: Mezőség, Kalotaszeg is)</a:t>
            </a:r>
            <a:endParaRPr lang="ro-RO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5E2A8E6-FE94-4CFD-93C6-19C2A0D75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dirty="0"/>
              <a:t>2026. 08. 26.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24885725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212C4B2-F49E-427E-B015-D253A70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Záró gondolatok</a:t>
            </a:r>
            <a:endParaRPr lang="ro-RO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10298C6-5F99-4932-97BE-3DB1E5CAE3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hu-HU" dirty="0" err="1"/>
              <a:t>Szucság</a:t>
            </a:r>
            <a:r>
              <a:rPr lang="hu-HU" dirty="0"/>
              <a:t> közelében fekvő Magyarnádas pl. csak a nevében magyar. Még a </a:t>
            </a:r>
            <a:r>
              <a:rPr lang="hu-HU" dirty="0" err="1"/>
              <a:t>KHn</a:t>
            </a:r>
            <a:r>
              <a:rPr lang="hu-HU" dirty="0"/>
              <a:t>-ben szinte teljes magyar névanyag szerepel, ma már nincs magyar ajkú lakos egy sem, akit ki lehetne kérdezni. Feltételezhetően azonban még egy ideig a román ajkú lakosok tovább fogják használni a magyar helyneveket. </a:t>
            </a:r>
          </a:p>
          <a:p>
            <a:r>
              <a:rPr lang="hu-HU" dirty="0"/>
              <a:t>Az MNHP fontos feladatra vállalkozott: a helynevek dokumentálásával egy rendkívül fontos kulturális és nyelvi örökség menthető meg az enyészettől. </a:t>
            </a:r>
          </a:p>
          <a:p>
            <a:r>
              <a:rPr lang="hu-HU" dirty="0"/>
              <a:t>A magyarnádasi névanyag vall a település egykori népességéről. A névhasználat mindig az </a:t>
            </a:r>
            <a:r>
              <a:rPr lang="hu-HU" dirty="0" err="1"/>
              <a:t>indentitás</a:t>
            </a:r>
            <a:r>
              <a:rPr lang="hu-HU" dirty="0"/>
              <a:t> része volt, és marad.</a:t>
            </a:r>
          </a:p>
          <a:p>
            <a:r>
              <a:rPr lang="hu-HU" dirty="0"/>
              <a:t>Számunkra kérdés, hogy lesz-e magyar ember, aki ezeket a neveket használja, vagy csupán adatbázisok és </a:t>
            </a:r>
            <a:r>
              <a:rPr lang="hu-HU" dirty="0" err="1"/>
              <a:t>kötetek</a:t>
            </a:r>
            <a:r>
              <a:rPr lang="hu-HU" dirty="0"/>
              <a:t> tanúskodnak majd az egykori magyar jelenlétről?</a:t>
            </a:r>
            <a:endParaRPr lang="ro-RO" dirty="0"/>
          </a:p>
          <a:p>
            <a:endParaRPr lang="ro-RO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378D763-AFB2-44B7-A6B0-FD40F8974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dirty="0"/>
              <a:t>2026. 08. 26.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32011575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3F7B6-2BDF-4016-31F6-61D26596AA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A98481E-9614-7001-AFDF-7A3F4D3BAB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/>
              <a:t>Köszönöm a figyelmet!</a:t>
            </a:r>
            <a:endParaRPr lang="en-HU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BCCC3ABC-323C-20E3-6D80-87CEC233963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/>
              <a:t>Tamás Csilla</a:t>
            </a:r>
          </a:p>
          <a:p>
            <a:r>
              <a:rPr lang="hu-HU" dirty="0"/>
              <a:t>Kolozsvár, EME</a:t>
            </a:r>
          </a:p>
          <a:p>
            <a:r>
              <a:rPr lang="hu-HU" dirty="0"/>
              <a:t>tcsilla68@yahoo.fr</a:t>
            </a:r>
            <a:endParaRPr lang="en-H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C1EC73-D44F-7B0F-8441-CFB2F92D2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dirty="0"/>
              <a:t>2026. 08. 26.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2775414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A4B105F-0466-4E4F-8C55-0CA8870D4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Helynévgyűjtési pontok</a:t>
            </a:r>
            <a:endParaRPr lang="ro-RO" dirty="0"/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2487C979-37E9-42B4-9869-6688EAE716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0228" y="1986484"/>
            <a:ext cx="8669195" cy="3905795"/>
          </a:xfrm>
          <a:prstGeom prst="rect">
            <a:avLst/>
          </a:prstGeom>
        </p:spPr>
      </p:pic>
      <p:sp>
        <p:nvSpPr>
          <p:cNvPr id="4" name="Dátum helye 3">
            <a:extLst>
              <a:ext uri="{FF2B5EF4-FFF2-40B4-BE49-F238E27FC236}">
                <a16:creationId xmlns:a16="http://schemas.microsoft.com/office/drawing/2014/main" id="{8B04563B-ABF5-4BFB-ACED-3CDE865E5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dirty="0"/>
              <a:t>2026. 08. 26.</a:t>
            </a:r>
            <a:endParaRPr lang="en-HU" dirty="0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0CA46204-DC19-47BB-9B02-74ADCF8D6F3C}"/>
              </a:ext>
            </a:extLst>
          </p:cNvPr>
          <p:cNvSpPr txBox="1"/>
          <p:nvPr/>
        </p:nvSpPr>
        <p:spPr>
          <a:xfrm>
            <a:off x="5641942" y="297887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o-RO"/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B5D5C37E-2484-4A5E-8C94-8C6AB533B04F}"/>
              </a:ext>
            </a:extLst>
          </p:cNvPr>
          <p:cNvSpPr txBox="1"/>
          <p:nvPr/>
        </p:nvSpPr>
        <p:spPr>
          <a:xfrm flipH="1">
            <a:off x="2826477" y="2752627"/>
            <a:ext cx="11407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b="1" dirty="0" err="1"/>
              <a:t>Szucság</a:t>
            </a:r>
            <a:endParaRPr lang="ro-RO" sz="1200" b="1" dirty="0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949EF65D-CD9D-414F-AE71-829B1AB73EA0}"/>
              </a:ext>
            </a:extLst>
          </p:cNvPr>
          <p:cNvSpPr txBox="1"/>
          <p:nvPr/>
        </p:nvSpPr>
        <p:spPr>
          <a:xfrm>
            <a:off x="2988297" y="2516957"/>
            <a:ext cx="10262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b="1" dirty="0"/>
              <a:t>Méra</a:t>
            </a:r>
            <a:endParaRPr lang="ro-RO" sz="1200" b="1" dirty="0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FD6330CA-1132-41B9-9410-4453AA05C8F1}"/>
              </a:ext>
            </a:extLst>
          </p:cNvPr>
          <p:cNvSpPr txBox="1"/>
          <p:nvPr/>
        </p:nvSpPr>
        <p:spPr>
          <a:xfrm>
            <a:off x="8719794" y="3742441"/>
            <a:ext cx="12954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b="1" dirty="0" err="1"/>
              <a:t>Székelyhodos</a:t>
            </a:r>
            <a:endParaRPr lang="ro-RO" sz="1200" b="1" dirty="0"/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00196041-03F3-4A80-9524-205D12193D35}"/>
              </a:ext>
            </a:extLst>
          </p:cNvPr>
          <p:cNvSpPr txBox="1"/>
          <p:nvPr/>
        </p:nvSpPr>
        <p:spPr>
          <a:xfrm>
            <a:off x="5641942" y="297887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o-RO" dirty="0"/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4CCB5D88-2220-432B-9D69-2C193328F0F2}"/>
              </a:ext>
            </a:extLst>
          </p:cNvPr>
          <p:cNvSpPr txBox="1"/>
          <p:nvPr/>
        </p:nvSpPr>
        <p:spPr>
          <a:xfrm>
            <a:off x="6843860" y="4326903"/>
            <a:ext cx="15271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dirty="0"/>
          </a:p>
          <a:p>
            <a:endParaRPr lang="ro-RO" sz="2000" dirty="0"/>
          </a:p>
        </p:txBody>
      </p:sp>
    </p:spTree>
    <p:extLst>
      <p:ext uri="{BB962C8B-B14F-4D97-AF65-F5344CB8AC3E}">
        <p14:creationId xmlns:p14="http://schemas.microsoft.com/office/powerpoint/2010/main" val="1931541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DB39A3F-95DA-4804-B3DA-3767FE996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085" y="423091"/>
            <a:ext cx="9828338" cy="435164"/>
          </a:xfrm>
        </p:spPr>
        <p:txBody>
          <a:bodyPr>
            <a:normAutofit fontScale="90000"/>
          </a:bodyPr>
          <a:lstStyle/>
          <a:p>
            <a:r>
              <a:rPr lang="hu-HU" dirty="0"/>
              <a:t>A terepről</a:t>
            </a:r>
            <a:endParaRPr lang="ro-RO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04FE6F6-AC1F-484C-A117-5E3CCDC7F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/>
              <a:t>Szucság</a:t>
            </a:r>
            <a:endParaRPr lang="ro-RO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0B51C54-2247-4EDA-8E87-1F6A75623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dirty="0"/>
              <a:t>2026. 08. 26.</a:t>
            </a:r>
            <a:endParaRPr lang="en-HU" dirty="0"/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698E1763-5613-442C-8934-34535F67F8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31" y="966451"/>
            <a:ext cx="10269246" cy="5946550"/>
          </a:xfrm>
          <a:prstGeom prst="rect">
            <a:avLst/>
          </a:prstGeom>
          <a:solidFill>
            <a:srgbClr val="FFFFFF"/>
          </a:solidFill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4124733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281CB4A-DDD1-4C12-B159-AD71E83E8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596" y="471340"/>
            <a:ext cx="9507827" cy="763572"/>
          </a:xfrm>
        </p:spPr>
        <p:txBody>
          <a:bodyPr/>
          <a:lstStyle/>
          <a:p>
            <a:r>
              <a:rPr lang="hu-HU" dirty="0"/>
              <a:t>A településről</a:t>
            </a:r>
            <a:endParaRPr lang="ro-RO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153A51E-95CB-4FC6-86C8-CCF9088C2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596" y="1234912"/>
            <a:ext cx="9507827" cy="4967925"/>
          </a:xfrm>
        </p:spPr>
        <p:txBody>
          <a:bodyPr>
            <a:normAutofit fontScale="475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600" dirty="0"/>
              <a:t>Kolozsvártól északnyugatra fekvő település a Nádas mentén, Kolozs megyében.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600" dirty="0"/>
              <a:t> </a:t>
            </a:r>
            <a:r>
              <a:rPr lang="hu-HU" sz="3600" dirty="0" err="1"/>
              <a:t>Kisbács</a:t>
            </a:r>
            <a:r>
              <a:rPr lang="hu-HU" sz="3600" dirty="0"/>
              <a:t> község része (Andrásháza, Csonkatelep, </a:t>
            </a:r>
            <a:r>
              <a:rPr lang="hu-HU" sz="3600" dirty="0" err="1"/>
              <a:t>Kisbács</a:t>
            </a:r>
            <a:r>
              <a:rPr lang="hu-HU" sz="3600" dirty="0"/>
              <a:t>, Méra, Nádaskóród, Nádaspapfalva).</a:t>
            </a:r>
            <a:endParaRPr lang="ro-RO" sz="3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o-RO" sz="3600" dirty="0"/>
              <a:t>Tipikus köznemesi falu, társadalmi szerkezetében különbözik a többi nádasmenti településtől, vegyes lakosságú, magyarok, románok és cigányok lakják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600" dirty="0"/>
              <a:t>Határának mérete: 2014,63 hektár</a:t>
            </a:r>
            <a:endParaRPr lang="ro-RO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o-RO" sz="3600" dirty="0"/>
              <a:t>1297: </a:t>
            </a:r>
            <a:r>
              <a:rPr lang="ro-RO" sz="3600" i="1" dirty="0"/>
              <a:t>Zuchak</a:t>
            </a:r>
            <a:r>
              <a:rPr lang="ro-RO" sz="3600" dirty="0"/>
              <a:t> (Cs. 5: 382), </a:t>
            </a:r>
            <a:r>
              <a:rPr lang="hu-HU" sz="3600" dirty="0"/>
              <a:t>1384: </a:t>
            </a:r>
            <a:r>
              <a:rPr lang="hu-HU" sz="3600" i="1" dirty="0" err="1"/>
              <a:t>Zuchaak</a:t>
            </a:r>
            <a:r>
              <a:rPr lang="hu-HU" sz="3600" i="1" dirty="0"/>
              <a:t> </a:t>
            </a:r>
            <a:r>
              <a:rPr lang="hu-HU" sz="3600" dirty="0"/>
              <a:t>(EO. 5: 819.),</a:t>
            </a:r>
            <a:r>
              <a:rPr lang="ro-RO" sz="3600" dirty="0"/>
              <a:t> </a:t>
            </a:r>
            <a:r>
              <a:rPr lang="hu-HU" sz="3600" dirty="0"/>
              <a:t>1450: </a:t>
            </a:r>
            <a:r>
              <a:rPr lang="hu-HU" sz="3600" i="1" dirty="0" err="1"/>
              <a:t>Swchaak</a:t>
            </a:r>
            <a:r>
              <a:rPr lang="hu-HU" sz="3600" i="1" dirty="0"/>
              <a:t> </a:t>
            </a:r>
            <a:r>
              <a:rPr lang="hu-HU" sz="3600" dirty="0"/>
              <a:t>(EHA. 10: 922.), 1665: </a:t>
            </a:r>
            <a:r>
              <a:rPr lang="hu-HU" sz="3600" i="1" dirty="0" err="1"/>
              <a:t>Szutsak</a:t>
            </a:r>
            <a:r>
              <a:rPr lang="hu-HU" sz="3600" i="1" dirty="0"/>
              <a:t> </a:t>
            </a:r>
            <a:r>
              <a:rPr lang="hu-HU" sz="3600" dirty="0"/>
              <a:t>(EHA. 10: 923.), 1781: </a:t>
            </a:r>
            <a:r>
              <a:rPr lang="hu-HU" sz="3600" i="1" dirty="0" err="1"/>
              <a:t>Szucsák</a:t>
            </a:r>
            <a:r>
              <a:rPr lang="hu-HU" sz="3600" i="1" dirty="0"/>
              <a:t> </a:t>
            </a:r>
            <a:r>
              <a:rPr lang="hu-HU" sz="3600" dirty="0"/>
              <a:t>(EHA. 10: 924), 1922: </a:t>
            </a:r>
            <a:r>
              <a:rPr lang="hu-HU" sz="3600" i="1" dirty="0" err="1"/>
              <a:t>Szucsák</a:t>
            </a:r>
            <a:r>
              <a:rPr lang="hu-HU" sz="3600" dirty="0"/>
              <a:t> (</a:t>
            </a:r>
            <a:r>
              <a:rPr lang="hu-HU" sz="3600" dirty="0" err="1"/>
              <a:t>MartIstr</a:t>
            </a:r>
            <a:r>
              <a:rPr lang="hu-HU" sz="3600" dirty="0"/>
              <a:t>), 1941: </a:t>
            </a:r>
            <a:r>
              <a:rPr lang="hu-HU" sz="3600" i="1" dirty="0" err="1"/>
              <a:t>Szucság</a:t>
            </a:r>
            <a:r>
              <a:rPr lang="hu-HU" sz="3600" i="1" dirty="0"/>
              <a:t> ⁓</a:t>
            </a:r>
            <a:r>
              <a:rPr lang="hu-HU" sz="3600" dirty="0"/>
              <a:t> </a:t>
            </a:r>
            <a:r>
              <a:rPr lang="hu-HU" sz="3600" i="1" dirty="0" err="1"/>
              <a:t>Szucsák</a:t>
            </a:r>
            <a:r>
              <a:rPr lang="hu-HU" sz="3600" i="1" dirty="0"/>
              <a:t>, r. </a:t>
            </a:r>
            <a:r>
              <a:rPr lang="hu-HU" sz="3600" i="1" dirty="0" err="1"/>
              <a:t>Su</a:t>
            </a:r>
            <a:r>
              <a:rPr lang="hu-HU" sz="3600" i="1" dirty="0" err="1">
                <a:cs typeface="Times New Roman" panose="02020603050405020304" pitchFamily="18" charset="0"/>
              </a:rPr>
              <a:t>čag</a:t>
            </a:r>
            <a:r>
              <a:rPr lang="hu-HU" sz="3600" i="1" dirty="0">
                <a:cs typeface="Times New Roman" panose="02020603050405020304" pitchFamily="18" charset="0"/>
              </a:rPr>
              <a:t> </a:t>
            </a:r>
            <a:r>
              <a:rPr lang="hu-HU" sz="3600" dirty="0"/>
              <a:t> (</a:t>
            </a:r>
            <a:r>
              <a:rPr lang="hu-HU" sz="3600" dirty="0" err="1"/>
              <a:t>KHn</a:t>
            </a:r>
            <a:r>
              <a:rPr lang="hu-HU" sz="3600" dirty="0"/>
              <a:t>. 253), </a:t>
            </a:r>
            <a:r>
              <a:rPr lang="ro-RO" sz="3600" dirty="0"/>
              <a:t> </a:t>
            </a:r>
            <a:r>
              <a:rPr lang="hu-HU" sz="3600" dirty="0"/>
              <a:t>2024: </a:t>
            </a:r>
            <a:r>
              <a:rPr lang="hu-HU" sz="3600" i="1" dirty="0" err="1"/>
              <a:t>Szucság</a:t>
            </a:r>
            <a:r>
              <a:rPr lang="hu-HU" sz="3600" i="1" dirty="0"/>
              <a:t> ⁓</a:t>
            </a:r>
            <a:r>
              <a:rPr lang="hu-HU" sz="3600" dirty="0"/>
              <a:t> </a:t>
            </a:r>
            <a:r>
              <a:rPr lang="hu-HU" sz="3600" i="1" dirty="0" err="1"/>
              <a:t>Szucsák</a:t>
            </a:r>
            <a:r>
              <a:rPr lang="hu-HU" sz="3600" i="1" dirty="0"/>
              <a:t>, r. </a:t>
            </a:r>
            <a:r>
              <a:rPr lang="hu-HU" sz="3600" i="1" dirty="0" err="1"/>
              <a:t>Suceagu</a:t>
            </a:r>
            <a:r>
              <a:rPr lang="hu-HU" sz="3600" i="1" dirty="0"/>
              <a:t> </a:t>
            </a:r>
            <a:r>
              <a:rPr lang="hu-HU" sz="3600" dirty="0"/>
              <a:t>(</a:t>
            </a:r>
            <a:r>
              <a:rPr lang="hu-HU" sz="3600" dirty="0" err="1"/>
              <a:t>ÉGy</a:t>
            </a:r>
            <a:r>
              <a:rPr lang="hu-HU" sz="3600" dirty="0"/>
              <a:t>.).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3600" dirty="0" err="1"/>
              <a:t>Szucság</a:t>
            </a:r>
            <a:r>
              <a:rPr lang="hu-HU" sz="3600" dirty="0"/>
              <a:t> környékén a középkorban négy település is létezett: </a:t>
            </a:r>
            <a:r>
              <a:rPr lang="hu-HU" sz="3600" dirty="0" err="1"/>
              <a:t>Boc</a:t>
            </a:r>
            <a:r>
              <a:rPr lang="hu-HU" sz="3600" dirty="0"/>
              <a:t>, </a:t>
            </a:r>
            <a:r>
              <a:rPr lang="hu-HU" sz="3600" dirty="0" err="1"/>
              <a:t>Orad</a:t>
            </a:r>
            <a:r>
              <a:rPr lang="hu-HU" sz="3600" dirty="0"/>
              <a:t>, Soma és </a:t>
            </a:r>
            <a:r>
              <a:rPr lang="hu-HU" sz="3600" dirty="0" err="1"/>
              <a:t>Saság</a:t>
            </a:r>
            <a:r>
              <a:rPr lang="hu-HU" sz="3600" dirty="0"/>
              <a:t> ezek elnéptelenedtek a 17. sz. végére</a:t>
            </a:r>
          </a:p>
          <a:p>
            <a:r>
              <a:rPr lang="hu-HU" sz="3600" dirty="0"/>
              <a:t>Helynevek </a:t>
            </a:r>
            <a:r>
              <a:rPr lang="hu-HU" sz="3600" dirty="0" err="1"/>
              <a:t>őrzik</a:t>
            </a:r>
            <a:r>
              <a:rPr lang="hu-HU" sz="3600" dirty="0"/>
              <a:t> az emléküket: </a:t>
            </a:r>
            <a:r>
              <a:rPr lang="hu-HU" sz="3600" dirty="0" err="1"/>
              <a:t>Oboc</a:t>
            </a:r>
            <a:r>
              <a:rPr lang="hu-HU" sz="3600" dirty="0"/>
              <a:t>, </a:t>
            </a:r>
            <a:r>
              <a:rPr lang="hu-HU" sz="3600" dirty="0" err="1"/>
              <a:t>Orát</a:t>
            </a:r>
            <a:r>
              <a:rPr lang="hu-HU" sz="3600" dirty="0"/>
              <a:t> </a:t>
            </a:r>
            <a:r>
              <a:rPr lang="hu-HU" sz="3600" dirty="0">
                <a:cs typeface="Times New Roman" panose="02020603050405020304" pitchFamily="18" charset="0"/>
              </a:rPr>
              <a:t>→ ma is létező helynevek</a:t>
            </a:r>
          </a:p>
          <a:p>
            <a:r>
              <a:rPr lang="hu-HU" sz="3600" dirty="0">
                <a:cs typeface="Times New Roman" panose="02020603050405020304" pitchFamily="18" charset="0"/>
              </a:rPr>
              <a:t>Történeti nevek között </a:t>
            </a:r>
            <a:r>
              <a:rPr lang="hu-HU" sz="3600" dirty="0" err="1">
                <a:cs typeface="Times New Roman" panose="02020603050405020304" pitchFamily="18" charset="0"/>
              </a:rPr>
              <a:t>Boc</a:t>
            </a:r>
            <a:r>
              <a:rPr lang="hu-HU" sz="3600" dirty="0">
                <a:cs typeface="Times New Roman" panose="02020603050405020304" pitchFamily="18" charset="0"/>
              </a:rPr>
              <a:t> és egész névbokor</a:t>
            </a:r>
          </a:p>
          <a:p>
            <a:r>
              <a:rPr lang="hu-HU" sz="3600" dirty="0"/>
              <a:t>Van egy </a:t>
            </a:r>
            <a:r>
              <a:rPr lang="hu-HU" sz="3600" dirty="0" err="1"/>
              <a:t>Somai</a:t>
            </a:r>
            <a:r>
              <a:rPr lang="hu-HU" sz="3600" dirty="0"/>
              <a:t>-völgy, ami Somára utalhat, de Saságra utaló helynévi nyom nincs</a:t>
            </a:r>
          </a:p>
          <a:p>
            <a:endParaRPr lang="ro-RO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427950F-6391-406F-9B8D-2F3B451FF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dirty="0"/>
              <a:t>2026. 08. 26.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12485716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A71C8CE-1968-4046-9E07-4F139397D3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9981" y="1225485"/>
            <a:ext cx="8869442" cy="4774261"/>
          </a:xfrm>
        </p:spPr>
        <p:txBody>
          <a:bodyPr>
            <a:normAutofit/>
          </a:bodyPr>
          <a:lstStyle/>
          <a:p>
            <a:endParaRPr lang="hu-HU" dirty="0"/>
          </a:p>
          <a:p>
            <a:r>
              <a:rPr lang="hu-HU" dirty="0"/>
              <a:t>Románok betelepedése</a:t>
            </a:r>
          </a:p>
          <a:p>
            <a:r>
              <a:rPr lang="hu-HU" dirty="0"/>
              <a:t>1710-ben már ortodox fatemplom áll a faluban</a:t>
            </a:r>
          </a:p>
          <a:p>
            <a:r>
              <a:rPr lang="hu-HU" dirty="0" err="1"/>
              <a:t>Szucság</a:t>
            </a:r>
            <a:r>
              <a:rPr lang="hu-HU" dirty="0"/>
              <a:t> településszerkezete még ma is őrzi a két nép külön való letelepedésének emlékét. </a:t>
            </a:r>
          </a:p>
          <a:p>
            <a:r>
              <a:rPr lang="hu-HU" dirty="0"/>
              <a:t>Az utcák neve azt tanúsítja, hogy a falu középpontjának a magyar, jelenleg református templomot tekintették, ehhez képest nevezték el a Felső, a Túlsó és a Templom alatt utcát.</a:t>
            </a:r>
          </a:p>
          <a:p>
            <a:endParaRPr lang="ro-RO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A98C2B6-5C45-4D58-8210-4D23B5942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dirty="0"/>
              <a:t>2026. 08. 26.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22849435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6D980B5-CC65-4AE8-8491-4232A3D32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Szucság</a:t>
            </a:r>
            <a:r>
              <a:rPr lang="hu-HU" dirty="0"/>
              <a:t> lakossága</a:t>
            </a:r>
            <a:endParaRPr lang="ro-RO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03AC179-D958-4FD9-B7CC-FB0D881984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u-HU" dirty="0">
                <a:solidFill>
                  <a:schemeClr val="tx1"/>
                </a:solidFill>
                <a:cs typeface="Arial" panose="020B0604020202020204" pitchFamily="34" charset="0"/>
              </a:rPr>
              <a:t>1850: 840 fő: 479 román, 322 magyar, 34 cigány, 5 zsidó. </a:t>
            </a:r>
          </a:p>
          <a:p>
            <a:pPr algn="just"/>
            <a:r>
              <a:rPr lang="hu-HU" dirty="0">
                <a:solidFill>
                  <a:schemeClr val="tx1"/>
                </a:solidFill>
                <a:cs typeface="Arial" panose="020B0604020202020204" pitchFamily="34" charset="0"/>
              </a:rPr>
              <a:t>1910: 1190 fő: 413 román, 777 magyar.</a:t>
            </a:r>
          </a:p>
          <a:p>
            <a:pPr algn="just"/>
            <a:r>
              <a:rPr lang="hu-HU" dirty="0">
                <a:solidFill>
                  <a:schemeClr val="tx1"/>
                </a:solidFill>
                <a:cs typeface="Arial" panose="020B0604020202020204" pitchFamily="34" charset="0"/>
              </a:rPr>
              <a:t>1920: 1047 fő: 332 román, 658 magyar.</a:t>
            </a:r>
          </a:p>
          <a:p>
            <a:pPr algn="just"/>
            <a:r>
              <a:rPr lang="hu-HU" dirty="0">
                <a:solidFill>
                  <a:schemeClr val="tx1"/>
                </a:solidFill>
                <a:cs typeface="Arial" panose="020B0604020202020204" pitchFamily="34" charset="0"/>
              </a:rPr>
              <a:t>2002: 1283 fő: 608 román, 513  magyar, 162 cigány 2011: 1332 fő: 464 magyar</a:t>
            </a:r>
            <a:endParaRPr lang="ro-RO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algn="just"/>
            <a:r>
              <a:rPr lang="hu-HU" dirty="0">
                <a:solidFill>
                  <a:schemeClr val="tx1"/>
                </a:solidFill>
                <a:cs typeface="Arial" panose="020B0604020202020204" pitchFamily="34" charset="0"/>
              </a:rPr>
              <a:t>2</a:t>
            </a:r>
            <a:r>
              <a:rPr lang="ro-RO" dirty="0">
                <a:solidFill>
                  <a:schemeClr val="tx1"/>
                </a:solidFill>
                <a:cs typeface="Arial" panose="020B0604020202020204" pitchFamily="34" charset="0"/>
              </a:rPr>
              <a:t>026:  473 református magyar lakos van</a:t>
            </a:r>
            <a:endParaRPr lang="hu-HU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o-RO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733A1FD-92E5-49DC-B6FB-25AE8498D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dirty="0"/>
              <a:t>2026. 08. 26.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3754349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28DC5AF-04F5-4286-80F3-D3FD13EBF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386840"/>
            <a:ext cx="9110723" cy="296526"/>
          </a:xfrm>
        </p:spPr>
        <p:txBody>
          <a:bodyPr>
            <a:normAutofit fontScale="90000"/>
          </a:bodyPr>
          <a:lstStyle/>
          <a:p>
            <a:r>
              <a:rPr lang="hu-HU" dirty="0"/>
              <a:t>Lakosság megoszlása nemzetiségek szerint 1850-ben</a:t>
            </a:r>
            <a:br>
              <a:rPr lang="hu-HU" dirty="0"/>
            </a:br>
            <a:endParaRPr lang="ro-RO" dirty="0"/>
          </a:p>
        </p:txBody>
      </p:sp>
      <p:graphicFrame>
        <p:nvGraphicFramePr>
          <p:cNvPr id="7" name="Tartalom helye 6">
            <a:extLst>
              <a:ext uri="{FF2B5EF4-FFF2-40B4-BE49-F238E27FC236}">
                <a16:creationId xmlns:a16="http://schemas.microsoft.com/office/drawing/2014/main" id="{9B83DDA5-332B-4458-90DB-AAC7F39EC1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8713592"/>
              </p:ext>
            </p:extLst>
          </p:nvPr>
        </p:nvGraphicFramePr>
        <p:xfrm>
          <a:off x="881380" y="1919972"/>
          <a:ext cx="8869363" cy="4119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Dátum helye 3">
            <a:extLst>
              <a:ext uri="{FF2B5EF4-FFF2-40B4-BE49-F238E27FC236}">
                <a16:creationId xmlns:a16="http://schemas.microsoft.com/office/drawing/2014/main" id="{0C720B87-24B6-450D-8AE6-DA5241EDA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dirty="0"/>
              <a:t>2026. 08. 26.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6854004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kongresszus_ppt" id="{23324C7B-AAF7-4F4D-87E8-9B62943D7C34}" vid="{D08A2CA2-E4A0-704A-AF00-AFB03C29E08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5612</TotalTime>
  <Words>2637</Words>
  <Application>Microsoft Office PowerPoint</Application>
  <PresentationFormat>Szélesvásznú</PresentationFormat>
  <Paragraphs>193</Paragraphs>
  <Slides>34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34</vt:i4>
      </vt:variant>
    </vt:vector>
  </HeadingPairs>
  <TitlesOfParts>
    <vt:vector size="40" baseType="lpstr">
      <vt:lpstr>Aptos</vt:lpstr>
      <vt:lpstr>Arial</vt:lpstr>
      <vt:lpstr>Cambria</vt:lpstr>
      <vt:lpstr>Courier New</vt:lpstr>
      <vt:lpstr>Times New Roman</vt:lpstr>
      <vt:lpstr>Office Theme</vt:lpstr>
      <vt:lpstr>A helynévismeret változásai a 21. századi Erdélyben  Helynévismeret és helynévhasználat Szucságban</vt:lpstr>
      <vt:lpstr>Kutatási előzmények</vt:lpstr>
      <vt:lpstr>PowerPoint-bemutató</vt:lpstr>
      <vt:lpstr>Helynévgyűjtési pontok</vt:lpstr>
      <vt:lpstr>A terepről</vt:lpstr>
      <vt:lpstr>A településről</vt:lpstr>
      <vt:lpstr>PowerPoint-bemutató</vt:lpstr>
      <vt:lpstr>Szucság lakossága</vt:lpstr>
      <vt:lpstr>Lakosság megoszlása nemzetiségek szerint 1850-ben </vt:lpstr>
      <vt:lpstr>2002-es népszámlálási adatok</vt:lpstr>
      <vt:lpstr>Anyanyelv szerinti megoszlás (becsült szám)</vt:lpstr>
      <vt:lpstr>A szucsági helynévgyűjtés előzményei</vt:lpstr>
      <vt:lpstr>Módszertan</vt:lpstr>
      <vt:lpstr>Korcsoportok, nemek</vt:lpstr>
      <vt:lpstr>Lakosság becsült számaránya és az adatközlők száma</vt:lpstr>
      <vt:lpstr>Az adatközlőkről</vt:lpstr>
      <vt:lpstr>A névmesterekről</vt:lpstr>
      <vt:lpstr>A két, nem Szucságban született személyről</vt:lpstr>
      <vt:lpstr>A helynévismeretről általában</vt:lpstr>
      <vt:lpstr>Helynévismeret a korcsoportokban</vt:lpstr>
      <vt:lpstr>Általános jellemzők</vt:lpstr>
      <vt:lpstr>Helynévismeret egy családon belül</vt:lpstr>
      <vt:lpstr>Román helynevek ismerete</vt:lpstr>
      <vt:lpstr>Más nyelvű lakosság névismerete</vt:lpstr>
      <vt:lpstr>A helynévrendszer változásai</vt:lpstr>
      <vt:lpstr>Elfeledett és kevesek által ismert helynevek</vt:lpstr>
      <vt:lpstr>Méra, Székelyhodos</vt:lpstr>
      <vt:lpstr>Általánosságok</vt:lpstr>
      <vt:lpstr>Következtetések</vt:lpstr>
      <vt:lpstr>A helynévismeret és helynévhasználat  változásának  főbb okai </vt:lpstr>
      <vt:lpstr>PowerPoint-bemutató</vt:lpstr>
      <vt:lpstr>A helynévhasználat változása és a magyar lakosság számának csökkenése</vt:lpstr>
      <vt:lpstr>Záró gondolatok</vt:lpstr>
      <vt:lpstr>Köszönöm a figyelmet!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Tasi Réka Emese</dc:creator>
  <cp:lastModifiedBy>Tamás Endre</cp:lastModifiedBy>
  <cp:revision>93</cp:revision>
  <dcterms:created xsi:type="dcterms:W3CDTF">2026-07-12T19:08:53Z</dcterms:created>
  <dcterms:modified xsi:type="dcterms:W3CDTF">2026-09-01T09:07:30Z</dcterms:modified>
</cp:coreProperties>
</file>